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4" r:id="rId3"/>
    <p:sldId id="258" r:id="rId4"/>
    <p:sldId id="291" r:id="rId5"/>
    <p:sldId id="292" r:id="rId6"/>
    <p:sldId id="293" r:id="rId7"/>
    <p:sldId id="294" r:id="rId8"/>
    <p:sldId id="295" r:id="rId9"/>
    <p:sldId id="296" r:id="rId10"/>
    <p:sldId id="298" r:id="rId11"/>
    <p:sldId id="299" r:id="rId12"/>
    <p:sldId id="300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03" r:id="rId25"/>
    <p:sldId id="302" r:id="rId26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0E53E-8D04-4DCC-9AF3-535059D5ED7A}" type="doc">
      <dgm:prSet loTypeId="urn:microsoft.com/office/officeart/2005/8/layout/hList3" loCatId="list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s-HN"/>
        </a:p>
      </dgm:t>
    </dgm:pt>
    <dgm:pt modelId="{36E50BC5-577C-4BA3-95D4-5F1C428826C6}">
      <dgm:prSet phldrT="[Texto]"/>
      <dgm:spPr/>
      <dgm:t>
        <a:bodyPr/>
        <a:lstStyle/>
        <a:p>
          <a:r>
            <a:rPr lang="es-HN" dirty="0" smtClean="0"/>
            <a:t>Proyecto</a:t>
          </a:r>
          <a:endParaRPr lang="es-HN" dirty="0"/>
        </a:p>
      </dgm:t>
    </dgm:pt>
    <dgm:pt modelId="{0EFE3DAC-019A-4535-AB49-A717D46ACDB3}" type="parTrans" cxnId="{43FF67EE-6A53-4E19-BA3A-12BD9F64085F}">
      <dgm:prSet/>
      <dgm:spPr/>
      <dgm:t>
        <a:bodyPr/>
        <a:lstStyle/>
        <a:p>
          <a:endParaRPr lang="es-HN"/>
        </a:p>
      </dgm:t>
    </dgm:pt>
    <dgm:pt modelId="{0B5987D0-8006-4082-8D35-63D19F525C6D}" type="sibTrans" cxnId="{43FF67EE-6A53-4E19-BA3A-12BD9F64085F}">
      <dgm:prSet/>
      <dgm:spPr/>
      <dgm:t>
        <a:bodyPr/>
        <a:lstStyle/>
        <a:p>
          <a:endParaRPr lang="es-HN"/>
        </a:p>
      </dgm:t>
    </dgm:pt>
    <dgm:pt modelId="{B87B71A2-23C2-4D59-BF97-DC77603E035F}">
      <dgm:prSet phldrT="[Texto]" custT="1"/>
      <dgm:spPr/>
      <dgm:t>
        <a:bodyPr/>
        <a:lstStyle/>
        <a:p>
          <a:r>
            <a:rPr lang="es-HN" sz="1200" b="1" dirty="0" smtClean="0"/>
            <a:t>Inversión</a:t>
          </a:r>
          <a:endParaRPr lang="es-HN" sz="1200" b="1" dirty="0"/>
        </a:p>
      </dgm:t>
    </dgm:pt>
    <dgm:pt modelId="{E372185B-6CC0-42F9-B55D-C688EA7FB3B6}" type="parTrans" cxnId="{A02E4122-944B-4242-AE6C-310BA524260A}">
      <dgm:prSet/>
      <dgm:spPr/>
      <dgm:t>
        <a:bodyPr/>
        <a:lstStyle/>
        <a:p>
          <a:endParaRPr lang="es-HN"/>
        </a:p>
      </dgm:t>
    </dgm:pt>
    <dgm:pt modelId="{83F02380-8282-49E0-BAD5-0B2CD36491C2}" type="sibTrans" cxnId="{A02E4122-944B-4242-AE6C-310BA524260A}">
      <dgm:prSet/>
      <dgm:spPr/>
      <dgm:t>
        <a:bodyPr/>
        <a:lstStyle/>
        <a:p>
          <a:endParaRPr lang="es-HN"/>
        </a:p>
      </dgm:t>
    </dgm:pt>
    <dgm:pt modelId="{E5107CD0-FA93-4957-B4D7-433F77D61EB2}">
      <dgm:prSet phldrT="[Texto]" custT="1"/>
      <dgm:spPr/>
      <dgm:t>
        <a:bodyPr/>
        <a:lstStyle/>
        <a:p>
          <a:r>
            <a:rPr lang="es-HN" sz="10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Supervisión de Inversión</a:t>
          </a:r>
          <a:endParaRPr lang="es-HN" sz="1000" b="1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CDC838B5-3937-4B1B-8250-DEB7DAA5562D}" type="parTrans" cxnId="{3E117E9E-F510-4A82-B2A6-F30171C5C485}">
      <dgm:prSet/>
      <dgm:spPr/>
      <dgm:t>
        <a:bodyPr/>
        <a:lstStyle/>
        <a:p>
          <a:endParaRPr lang="es-HN"/>
        </a:p>
      </dgm:t>
    </dgm:pt>
    <dgm:pt modelId="{523292D6-B680-4ACD-B89F-A037B26C02CE}" type="sibTrans" cxnId="{3E117E9E-F510-4A82-B2A6-F30171C5C485}">
      <dgm:prSet/>
      <dgm:spPr/>
      <dgm:t>
        <a:bodyPr/>
        <a:lstStyle/>
        <a:p>
          <a:endParaRPr lang="es-HN"/>
        </a:p>
      </dgm:t>
    </dgm:pt>
    <dgm:pt modelId="{A40D2830-8616-4192-89D0-87C7FBACFB4B}">
      <dgm:prSet phldrT="[Texto]" custT="1"/>
      <dgm:spPr/>
      <dgm:t>
        <a:bodyPr/>
        <a:lstStyle/>
        <a:p>
          <a:r>
            <a:rPr lang="es-HN" sz="1100" b="1" dirty="0" smtClean="0"/>
            <a:t>Capacitación</a:t>
          </a:r>
          <a:endParaRPr lang="es-HN" sz="1100" b="1" dirty="0"/>
        </a:p>
      </dgm:t>
    </dgm:pt>
    <dgm:pt modelId="{37BA3181-BA2D-4D4A-88A5-BF2A8627483A}" type="parTrans" cxnId="{AEEF2F37-E7A3-4593-9BA7-71F058ABB7D5}">
      <dgm:prSet/>
      <dgm:spPr/>
      <dgm:t>
        <a:bodyPr/>
        <a:lstStyle/>
        <a:p>
          <a:endParaRPr lang="es-HN"/>
        </a:p>
      </dgm:t>
    </dgm:pt>
    <dgm:pt modelId="{1A74D52D-7AE9-4799-829F-F85A6DA8E9E1}" type="sibTrans" cxnId="{AEEF2F37-E7A3-4593-9BA7-71F058ABB7D5}">
      <dgm:prSet/>
      <dgm:spPr/>
      <dgm:t>
        <a:bodyPr/>
        <a:lstStyle/>
        <a:p>
          <a:endParaRPr lang="es-HN"/>
        </a:p>
      </dgm:t>
    </dgm:pt>
    <dgm:pt modelId="{CD1A1BC6-BE53-4EA7-89E6-6AE6FBCD89BA}">
      <dgm:prSet phldrT="[Texto]" custT="1"/>
      <dgm:spPr/>
      <dgm:t>
        <a:bodyPr/>
        <a:lstStyle/>
        <a:p>
          <a:r>
            <a:rPr lang="es-HN" sz="1200" b="1" dirty="0" smtClean="0"/>
            <a:t>Supervisión de capacitación</a:t>
          </a:r>
          <a:endParaRPr lang="es-HN" sz="1200" b="1" dirty="0"/>
        </a:p>
      </dgm:t>
    </dgm:pt>
    <dgm:pt modelId="{C57A98B4-F7C3-4373-96F1-909838F12807}" type="parTrans" cxnId="{E6D336FA-4C4E-47F5-852F-9D86545893AF}">
      <dgm:prSet/>
      <dgm:spPr/>
      <dgm:t>
        <a:bodyPr/>
        <a:lstStyle/>
        <a:p>
          <a:endParaRPr lang="es-HN"/>
        </a:p>
      </dgm:t>
    </dgm:pt>
    <dgm:pt modelId="{FCFB9937-9945-4C2E-AC44-4CC7EECA7108}" type="sibTrans" cxnId="{E6D336FA-4C4E-47F5-852F-9D86545893AF}">
      <dgm:prSet/>
      <dgm:spPr/>
      <dgm:t>
        <a:bodyPr/>
        <a:lstStyle/>
        <a:p>
          <a:endParaRPr lang="es-HN"/>
        </a:p>
      </dgm:t>
    </dgm:pt>
    <dgm:pt modelId="{F9FDB141-CC2B-4F14-8308-A4FDBB504616}">
      <dgm:prSet phldrT="[Texto]" custT="1"/>
      <dgm:spPr/>
      <dgm:t>
        <a:bodyPr/>
        <a:lstStyle/>
        <a:p>
          <a:r>
            <a:rPr lang="es-HN" sz="1400" b="1" dirty="0" err="1" smtClean="0"/>
            <a:t>Inspectoría</a:t>
          </a:r>
          <a:endParaRPr lang="es-HN" sz="1400" b="1" dirty="0"/>
        </a:p>
      </dgm:t>
    </dgm:pt>
    <dgm:pt modelId="{062A2237-5EFB-4079-A56C-AAA08679E306}" type="parTrans" cxnId="{16CF6743-7B70-4926-8255-9F25CA9BF146}">
      <dgm:prSet/>
      <dgm:spPr/>
      <dgm:t>
        <a:bodyPr/>
        <a:lstStyle/>
        <a:p>
          <a:endParaRPr lang="es-HN"/>
        </a:p>
      </dgm:t>
    </dgm:pt>
    <dgm:pt modelId="{BA3E542F-CA6B-4192-BE76-B9B9CA7DF3FC}" type="sibTrans" cxnId="{16CF6743-7B70-4926-8255-9F25CA9BF146}">
      <dgm:prSet/>
      <dgm:spPr/>
      <dgm:t>
        <a:bodyPr/>
        <a:lstStyle/>
        <a:p>
          <a:endParaRPr lang="es-HN"/>
        </a:p>
      </dgm:t>
    </dgm:pt>
    <dgm:pt modelId="{C057E6C6-B140-4594-B476-E307778D0971}" type="pres">
      <dgm:prSet presAssocID="{9A00E53E-8D04-4DCC-9AF3-535059D5ED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8E3663D4-9348-4712-B2DA-B7F25009FBB1}" type="pres">
      <dgm:prSet presAssocID="{36E50BC5-577C-4BA3-95D4-5F1C428826C6}" presName="roof" presStyleLbl="dkBgShp" presStyleIdx="0" presStyleCnt="2" custLinFactX="-29999" custLinFactY="-121429" custLinFactNeighborX="-100000" custLinFactNeighborY="-200000"/>
      <dgm:spPr/>
      <dgm:t>
        <a:bodyPr/>
        <a:lstStyle/>
        <a:p>
          <a:endParaRPr lang="es-HN"/>
        </a:p>
      </dgm:t>
    </dgm:pt>
    <dgm:pt modelId="{73A6E122-F028-4471-95A8-2F0AC61E4CFF}" type="pres">
      <dgm:prSet presAssocID="{36E50BC5-577C-4BA3-95D4-5F1C428826C6}" presName="pillars" presStyleCnt="0"/>
      <dgm:spPr/>
    </dgm:pt>
    <dgm:pt modelId="{3C7DE33D-FB14-4D8D-9AF5-B7B8C7250009}" type="pres">
      <dgm:prSet presAssocID="{36E50BC5-577C-4BA3-95D4-5F1C428826C6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86C3A50-410C-4FBE-AEA5-805FF4BD3C46}" type="pres">
      <dgm:prSet presAssocID="{E5107CD0-FA93-4957-B4D7-433F77D61EB2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F685490B-5EB5-4CBF-9F41-FAA639B64FA8}" type="pres">
      <dgm:prSet presAssocID="{A40D2830-8616-4192-89D0-87C7FBACFB4B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C3C3C397-8C6C-4526-877A-2C6B122C10BC}" type="pres">
      <dgm:prSet presAssocID="{CD1A1BC6-BE53-4EA7-89E6-6AE6FBCD89BA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F2297AD-8D2E-4630-8A2D-05AE247294D4}" type="pres">
      <dgm:prSet presAssocID="{F9FDB141-CC2B-4F14-8308-A4FDBB504616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037B7FD8-6278-4883-AA85-8E7F9A9BC747}" type="pres">
      <dgm:prSet presAssocID="{36E50BC5-577C-4BA3-95D4-5F1C428826C6}" presName="base" presStyleLbl="dkBgShp" presStyleIdx="1" presStyleCnt="2"/>
      <dgm:spPr/>
    </dgm:pt>
  </dgm:ptLst>
  <dgm:cxnLst>
    <dgm:cxn modelId="{E7EE8069-7AD2-4D18-B4D8-1608607D0904}" type="presOf" srcId="{E5107CD0-FA93-4957-B4D7-433F77D61EB2}" destId="{786C3A50-410C-4FBE-AEA5-805FF4BD3C46}" srcOrd="0" destOrd="0" presId="urn:microsoft.com/office/officeart/2005/8/layout/hList3"/>
    <dgm:cxn modelId="{3E117E9E-F510-4A82-B2A6-F30171C5C485}" srcId="{36E50BC5-577C-4BA3-95D4-5F1C428826C6}" destId="{E5107CD0-FA93-4957-B4D7-433F77D61EB2}" srcOrd="1" destOrd="0" parTransId="{CDC838B5-3937-4B1B-8250-DEB7DAA5562D}" sibTransId="{523292D6-B680-4ACD-B89F-A037B26C02CE}"/>
    <dgm:cxn modelId="{16CF6743-7B70-4926-8255-9F25CA9BF146}" srcId="{36E50BC5-577C-4BA3-95D4-5F1C428826C6}" destId="{F9FDB141-CC2B-4F14-8308-A4FDBB504616}" srcOrd="4" destOrd="0" parTransId="{062A2237-5EFB-4079-A56C-AAA08679E306}" sibTransId="{BA3E542F-CA6B-4192-BE76-B9B9CA7DF3FC}"/>
    <dgm:cxn modelId="{B79D7D96-E7CC-4F7D-BD00-894B2DAFFEE0}" type="presOf" srcId="{A40D2830-8616-4192-89D0-87C7FBACFB4B}" destId="{F685490B-5EB5-4CBF-9F41-FAA639B64FA8}" srcOrd="0" destOrd="0" presId="urn:microsoft.com/office/officeart/2005/8/layout/hList3"/>
    <dgm:cxn modelId="{3B471502-8CEA-41AC-968A-4ADD6DCB2FEE}" type="presOf" srcId="{F9FDB141-CC2B-4F14-8308-A4FDBB504616}" destId="{7F2297AD-8D2E-4630-8A2D-05AE247294D4}" srcOrd="0" destOrd="0" presId="urn:microsoft.com/office/officeart/2005/8/layout/hList3"/>
    <dgm:cxn modelId="{C2D85F33-3CD0-4902-941F-FE7E281804F9}" type="presOf" srcId="{9A00E53E-8D04-4DCC-9AF3-535059D5ED7A}" destId="{C057E6C6-B140-4594-B476-E307778D0971}" srcOrd="0" destOrd="0" presId="urn:microsoft.com/office/officeart/2005/8/layout/hList3"/>
    <dgm:cxn modelId="{43FF67EE-6A53-4E19-BA3A-12BD9F64085F}" srcId="{9A00E53E-8D04-4DCC-9AF3-535059D5ED7A}" destId="{36E50BC5-577C-4BA3-95D4-5F1C428826C6}" srcOrd="0" destOrd="0" parTransId="{0EFE3DAC-019A-4535-AB49-A717D46ACDB3}" sibTransId="{0B5987D0-8006-4082-8D35-63D19F525C6D}"/>
    <dgm:cxn modelId="{C07AFE89-79DA-4015-BA92-0C47CCF2EC71}" type="presOf" srcId="{CD1A1BC6-BE53-4EA7-89E6-6AE6FBCD89BA}" destId="{C3C3C397-8C6C-4526-877A-2C6B122C10BC}" srcOrd="0" destOrd="0" presId="urn:microsoft.com/office/officeart/2005/8/layout/hList3"/>
    <dgm:cxn modelId="{83195233-FE42-4358-9D24-00CC412421CC}" type="presOf" srcId="{B87B71A2-23C2-4D59-BF97-DC77603E035F}" destId="{3C7DE33D-FB14-4D8D-9AF5-B7B8C7250009}" srcOrd="0" destOrd="0" presId="urn:microsoft.com/office/officeart/2005/8/layout/hList3"/>
    <dgm:cxn modelId="{A87FC4E9-84F6-43BA-9440-C4CF8FDA876E}" type="presOf" srcId="{36E50BC5-577C-4BA3-95D4-5F1C428826C6}" destId="{8E3663D4-9348-4712-B2DA-B7F25009FBB1}" srcOrd="0" destOrd="0" presId="urn:microsoft.com/office/officeart/2005/8/layout/hList3"/>
    <dgm:cxn modelId="{E6D336FA-4C4E-47F5-852F-9D86545893AF}" srcId="{36E50BC5-577C-4BA3-95D4-5F1C428826C6}" destId="{CD1A1BC6-BE53-4EA7-89E6-6AE6FBCD89BA}" srcOrd="3" destOrd="0" parTransId="{C57A98B4-F7C3-4373-96F1-909838F12807}" sibTransId="{FCFB9937-9945-4C2E-AC44-4CC7EECA7108}"/>
    <dgm:cxn modelId="{AEEF2F37-E7A3-4593-9BA7-71F058ABB7D5}" srcId="{36E50BC5-577C-4BA3-95D4-5F1C428826C6}" destId="{A40D2830-8616-4192-89D0-87C7FBACFB4B}" srcOrd="2" destOrd="0" parTransId="{37BA3181-BA2D-4D4A-88A5-BF2A8627483A}" sibTransId="{1A74D52D-7AE9-4799-829F-F85A6DA8E9E1}"/>
    <dgm:cxn modelId="{A02E4122-944B-4242-AE6C-310BA524260A}" srcId="{36E50BC5-577C-4BA3-95D4-5F1C428826C6}" destId="{B87B71A2-23C2-4D59-BF97-DC77603E035F}" srcOrd="0" destOrd="0" parTransId="{E372185B-6CC0-42F9-B55D-C688EA7FB3B6}" sibTransId="{83F02380-8282-49E0-BAD5-0B2CD36491C2}"/>
    <dgm:cxn modelId="{22C6EAB8-3872-4832-A773-C50D9EED2F92}" type="presParOf" srcId="{C057E6C6-B140-4594-B476-E307778D0971}" destId="{8E3663D4-9348-4712-B2DA-B7F25009FBB1}" srcOrd="0" destOrd="0" presId="urn:microsoft.com/office/officeart/2005/8/layout/hList3"/>
    <dgm:cxn modelId="{6ED82E43-6ED4-4782-A067-03481AE26E0D}" type="presParOf" srcId="{C057E6C6-B140-4594-B476-E307778D0971}" destId="{73A6E122-F028-4471-95A8-2F0AC61E4CFF}" srcOrd="1" destOrd="0" presId="urn:microsoft.com/office/officeart/2005/8/layout/hList3"/>
    <dgm:cxn modelId="{090512EA-5164-45FF-B905-B276750B6C22}" type="presParOf" srcId="{73A6E122-F028-4471-95A8-2F0AC61E4CFF}" destId="{3C7DE33D-FB14-4D8D-9AF5-B7B8C7250009}" srcOrd="0" destOrd="0" presId="urn:microsoft.com/office/officeart/2005/8/layout/hList3"/>
    <dgm:cxn modelId="{4FECF727-4D94-4A39-A910-3111A62DF7F1}" type="presParOf" srcId="{73A6E122-F028-4471-95A8-2F0AC61E4CFF}" destId="{786C3A50-410C-4FBE-AEA5-805FF4BD3C46}" srcOrd="1" destOrd="0" presId="urn:microsoft.com/office/officeart/2005/8/layout/hList3"/>
    <dgm:cxn modelId="{8FED3D26-135F-4311-835F-32E3FF098247}" type="presParOf" srcId="{73A6E122-F028-4471-95A8-2F0AC61E4CFF}" destId="{F685490B-5EB5-4CBF-9F41-FAA639B64FA8}" srcOrd="2" destOrd="0" presId="urn:microsoft.com/office/officeart/2005/8/layout/hList3"/>
    <dgm:cxn modelId="{EC1FE599-9DAD-45F9-9BAE-5D116AB32E41}" type="presParOf" srcId="{73A6E122-F028-4471-95A8-2F0AC61E4CFF}" destId="{C3C3C397-8C6C-4526-877A-2C6B122C10BC}" srcOrd="3" destOrd="0" presId="urn:microsoft.com/office/officeart/2005/8/layout/hList3"/>
    <dgm:cxn modelId="{2AAECF48-2392-4322-8D1B-49075A0798E6}" type="presParOf" srcId="{73A6E122-F028-4471-95A8-2F0AC61E4CFF}" destId="{7F2297AD-8D2E-4630-8A2D-05AE247294D4}" srcOrd="4" destOrd="0" presId="urn:microsoft.com/office/officeart/2005/8/layout/hList3"/>
    <dgm:cxn modelId="{FBD86B4A-CA14-44B9-BF24-612E40E2C689}" type="presParOf" srcId="{C057E6C6-B140-4594-B476-E307778D0971}" destId="{037B7FD8-6278-4883-AA85-8E7F9A9BC74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663D4-9348-4712-B2DA-B7F25009FBB1}">
      <dsp:nvSpPr>
        <dsp:cNvPr id="0" name=""/>
        <dsp:cNvSpPr/>
      </dsp:nvSpPr>
      <dsp:spPr>
        <a:xfrm>
          <a:off x="0" y="0"/>
          <a:ext cx="3177504" cy="72832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3300" kern="1200" dirty="0" smtClean="0"/>
            <a:t>Proyecto</a:t>
          </a:r>
          <a:endParaRPr lang="es-HN" sz="3300" kern="1200" dirty="0"/>
        </a:p>
      </dsp:txBody>
      <dsp:txXfrm>
        <a:off x="0" y="0"/>
        <a:ext cx="3177504" cy="728325"/>
      </dsp:txXfrm>
    </dsp:sp>
    <dsp:sp modelId="{3C7DE33D-FB14-4D8D-9AF5-B7B8C7250009}">
      <dsp:nvSpPr>
        <dsp:cNvPr id="0" name=""/>
        <dsp:cNvSpPr/>
      </dsp:nvSpPr>
      <dsp:spPr>
        <a:xfrm>
          <a:off x="387" y="728325"/>
          <a:ext cx="635345" cy="15294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200" b="1" kern="1200" dirty="0" smtClean="0"/>
            <a:t>Inversión</a:t>
          </a:r>
          <a:endParaRPr lang="es-HN" sz="1200" b="1" kern="1200" dirty="0"/>
        </a:p>
      </dsp:txBody>
      <dsp:txXfrm>
        <a:off x="387" y="728325"/>
        <a:ext cx="635345" cy="1529483"/>
      </dsp:txXfrm>
    </dsp:sp>
    <dsp:sp modelId="{786C3A50-410C-4FBE-AEA5-805FF4BD3C46}">
      <dsp:nvSpPr>
        <dsp:cNvPr id="0" name=""/>
        <dsp:cNvSpPr/>
      </dsp:nvSpPr>
      <dsp:spPr>
        <a:xfrm>
          <a:off x="635733" y="728325"/>
          <a:ext cx="635345" cy="15294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000" b="1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Supervisión de Inversión</a:t>
          </a:r>
          <a:endParaRPr lang="es-HN" sz="1000" b="1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635733" y="728325"/>
        <a:ext cx="635345" cy="1529483"/>
      </dsp:txXfrm>
    </dsp:sp>
    <dsp:sp modelId="{F685490B-5EB5-4CBF-9F41-FAA639B64FA8}">
      <dsp:nvSpPr>
        <dsp:cNvPr id="0" name=""/>
        <dsp:cNvSpPr/>
      </dsp:nvSpPr>
      <dsp:spPr>
        <a:xfrm>
          <a:off x="1271079" y="728325"/>
          <a:ext cx="635345" cy="15294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  <a:sp3d extrusionH="28000" prstMaterial="matte"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100" b="1" kern="1200" dirty="0" smtClean="0"/>
            <a:t>Capacitación</a:t>
          </a:r>
          <a:endParaRPr lang="es-HN" sz="1100" b="1" kern="1200" dirty="0"/>
        </a:p>
      </dsp:txBody>
      <dsp:txXfrm>
        <a:off x="1271079" y="728325"/>
        <a:ext cx="635345" cy="1529483"/>
      </dsp:txXfrm>
    </dsp:sp>
    <dsp:sp modelId="{C3C3C397-8C6C-4526-877A-2C6B122C10BC}">
      <dsp:nvSpPr>
        <dsp:cNvPr id="0" name=""/>
        <dsp:cNvSpPr/>
      </dsp:nvSpPr>
      <dsp:spPr>
        <a:xfrm>
          <a:off x="1906424" y="728325"/>
          <a:ext cx="635345" cy="15294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200" b="1" kern="1200" dirty="0" smtClean="0"/>
            <a:t>Supervisión de capacitación</a:t>
          </a:r>
          <a:endParaRPr lang="es-HN" sz="1200" b="1" kern="1200" dirty="0"/>
        </a:p>
      </dsp:txBody>
      <dsp:txXfrm>
        <a:off x="1906424" y="728325"/>
        <a:ext cx="635345" cy="1529483"/>
      </dsp:txXfrm>
    </dsp:sp>
    <dsp:sp modelId="{7F2297AD-8D2E-4630-8A2D-05AE247294D4}">
      <dsp:nvSpPr>
        <dsp:cNvPr id="0" name=""/>
        <dsp:cNvSpPr/>
      </dsp:nvSpPr>
      <dsp:spPr>
        <a:xfrm>
          <a:off x="2541770" y="728325"/>
          <a:ext cx="635345" cy="15294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400" b="1" kern="1200" dirty="0" err="1" smtClean="0"/>
            <a:t>Inspectoría</a:t>
          </a:r>
          <a:endParaRPr lang="es-HN" sz="1400" b="1" kern="1200" dirty="0"/>
        </a:p>
      </dsp:txBody>
      <dsp:txXfrm>
        <a:off x="2541770" y="728325"/>
        <a:ext cx="635345" cy="1529483"/>
      </dsp:txXfrm>
    </dsp:sp>
    <dsp:sp modelId="{037B7FD8-6278-4883-AA85-8E7F9A9BC747}">
      <dsp:nvSpPr>
        <dsp:cNvPr id="0" name=""/>
        <dsp:cNvSpPr/>
      </dsp:nvSpPr>
      <dsp:spPr>
        <a:xfrm>
          <a:off x="0" y="2257809"/>
          <a:ext cx="3177504" cy="16994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C6CB-9C9B-46E4-B789-9FF564894BA1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142FF-C520-4BC0-9291-E0370597B603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5683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370BD-C3F5-4EB3-8EED-C0AC23B6392E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6474D-9C6A-42FC-9060-C3AA8947EC09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4513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1</a:t>
            </a:fld>
            <a:endParaRPr lang="es-H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10</a:t>
            </a:fld>
            <a:endParaRPr lang="es-H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11</a:t>
            </a:fld>
            <a:endParaRPr lang="es-H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12</a:t>
            </a:fld>
            <a:endParaRPr lang="es-H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2</a:t>
            </a:fld>
            <a:endParaRPr lang="es-H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24</a:t>
            </a:fld>
            <a:endParaRPr lang="es-H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25</a:t>
            </a:fld>
            <a:endParaRPr lang="es-H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3</a:t>
            </a:fld>
            <a:endParaRPr lang="es-H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4</a:t>
            </a:fld>
            <a:endParaRPr lang="es-H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5</a:t>
            </a:fld>
            <a:endParaRPr lang="es-H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6</a:t>
            </a:fld>
            <a:endParaRPr lang="es-H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7</a:t>
            </a:fld>
            <a:endParaRPr lang="es-H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8</a:t>
            </a:fld>
            <a:endParaRPr lang="es-H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474D-9C6A-42FC-9060-C3AA8947EC09}" type="slidenum">
              <a:rPr lang="es-HN" smtClean="0"/>
              <a:pPr/>
              <a:t>9</a:t>
            </a:fld>
            <a:endParaRPr lang="es-H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8225-A878-4283-98C6-48738B5A15C4}" type="datetimeFigureOut">
              <a:rPr lang="es-HN" smtClean="0"/>
              <a:pPr/>
              <a:t>15/03/2014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8C9C-E1AC-4FEE-B8C0-18841106D0A3}" type="slidenum">
              <a:rPr lang="es-HN" smtClean="0"/>
              <a:pPr/>
              <a:t>‹#›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CADBE2.2B7721C0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cid:image001.png@01CADBE2.2B7721C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Para seminario WashCost HN\1 Fondo Presentaciones FHIS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102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03693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HN" sz="5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 Ciclo del Proyecto</a:t>
            </a:r>
            <a:endParaRPr lang="es-HN" sz="5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Imagen" descr="cys[1]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652120" y="5733256"/>
            <a:ext cx="3099592" cy="75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14" name="13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CuadroTexto"/>
          <p:cNvSpPr txBox="1"/>
          <p:nvPr/>
        </p:nvSpPr>
        <p:spPr>
          <a:xfrm rot="18181714">
            <a:off x="2615044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16" name="15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7" name="16 CuadroTexto"/>
          <p:cNvSpPr txBox="1"/>
          <p:nvPr/>
        </p:nvSpPr>
        <p:spPr>
          <a:xfrm rot="18181714">
            <a:off x="4156482" y="5770018"/>
            <a:ext cx="1388906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Pre Intervención</a:t>
            </a:r>
            <a:endParaRPr lang="es-HN" sz="1400" dirty="0"/>
          </a:p>
        </p:txBody>
      </p:sp>
      <p:sp>
        <p:nvSpPr>
          <p:cNvPr id="18" name="17 CuadroTexto"/>
          <p:cNvSpPr txBox="1"/>
          <p:nvPr/>
        </p:nvSpPr>
        <p:spPr>
          <a:xfrm rot="18181714">
            <a:off x="5741248" y="5526709"/>
            <a:ext cx="808491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Finanzas</a:t>
            </a:r>
            <a:endParaRPr lang="es-HN" sz="1400" dirty="0"/>
          </a:p>
        </p:txBody>
      </p:sp>
      <p:sp>
        <p:nvSpPr>
          <p:cNvPr id="23" name="22 CuadroTexto"/>
          <p:cNvSpPr txBox="1"/>
          <p:nvPr/>
        </p:nvSpPr>
        <p:spPr>
          <a:xfrm rot="18181714">
            <a:off x="6163653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25" name="24 Rectángulo"/>
          <p:cNvSpPr/>
          <p:nvPr/>
        </p:nvSpPr>
        <p:spPr>
          <a:xfrm>
            <a:off x="4576809" y="533400"/>
            <a:ext cx="45671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finanzas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28600" y="381000"/>
            <a:ext cx="4572000" cy="1600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Finanzas (Se ingresa al sistema y se genera la orden de pago) F01 verificado.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Contabilidad revisa y aprueba el F01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Director de finanzas firma.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Tesorería genera la TEC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SEFIN hace la priorización para el pago. </a:t>
            </a:r>
            <a:endParaRPr lang="es-HN" sz="1600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26 Conector recto de flecha"/>
          <p:cNvCxnSpPr/>
          <p:nvPr/>
        </p:nvCxnSpPr>
        <p:spPr>
          <a:xfrm rot="5400000">
            <a:off x="29718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67000" y="3810000"/>
            <a:ext cx="1479829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Firma de Ministro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8100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5</a:t>
            </a:r>
            <a:endParaRPr lang="es-HN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029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6</a:t>
            </a:r>
            <a:endParaRPr lang="es-HN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253336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8</a:t>
            </a:r>
            <a:endParaRPr lang="es-HN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358608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9</a:t>
            </a:r>
            <a:endParaRPr lang="es-HN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352800" y="3429000"/>
            <a:ext cx="47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4.5</a:t>
            </a:r>
            <a:endParaRPr lang="es-HN" dirty="0"/>
          </a:p>
        </p:txBody>
      </p:sp>
      <p:sp>
        <p:nvSpPr>
          <p:cNvPr id="39" name="38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0" name="39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1" name="40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2" name="4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3" name="42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4" name="43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6" name="45 Conector"/>
          <p:cNvSpPr/>
          <p:nvPr/>
        </p:nvSpPr>
        <p:spPr>
          <a:xfrm>
            <a:off x="6329536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7" name="46 Conector"/>
          <p:cNvSpPr/>
          <p:nvPr/>
        </p:nvSpPr>
        <p:spPr>
          <a:xfrm>
            <a:off x="7434808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277 L 0.11389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14" name="13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CuadroTexto"/>
          <p:cNvSpPr txBox="1"/>
          <p:nvPr/>
        </p:nvSpPr>
        <p:spPr>
          <a:xfrm rot="18181714">
            <a:off x="2615044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16" name="15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7" name="16 CuadroTexto"/>
          <p:cNvSpPr txBox="1"/>
          <p:nvPr/>
        </p:nvSpPr>
        <p:spPr>
          <a:xfrm rot="18181714">
            <a:off x="4156482" y="5770018"/>
            <a:ext cx="1388906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Pre Intervención</a:t>
            </a:r>
            <a:endParaRPr lang="es-HN" sz="1400" dirty="0"/>
          </a:p>
        </p:txBody>
      </p:sp>
      <p:sp>
        <p:nvSpPr>
          <p:cNvPr id="18" name="17 CuadroTexto"/>
          <p:cNvSpPr txBox="1"/>
          <p:nvPr/>
        </p:nvSpPr>
        <p:spPr>
          <a:xfrm rot="18181714">
            <a:off x="5741248" y="5526709"/>
            <a:ext cx="808491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Finanzas</a:t>
            </a:r>
            <a:endParaRPr lang="es-HN" sz="1400" dirty="0"/>
          </a:p>
        </p:txBody>
      </p:sp>
      <p:sp>
        <p:nvSpPr>
          <p:cNvPr id="20" name="19 Conector"/>
          <p:cNvSpPr/>
          <p:nvPr/>
        </p:nvSpPr>
        <p:spPr>
          <a:xfrm>
            <a:off x="6329536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2" name="21 Conector"/>
          <p:cNvSpPr/>
          <p:nvPr/>
        </p:nvSpPr>
        <p:spPr>
          <a:xfrm>
            <a:off x="7434808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3" name="22 CuadroTexto"/>
          <p:cNvSpPr txBox="1"/>
          <p:nvPr/>
        </p:nvSpPr>
        <p:spPr>
          <a:xfrm rot="18181714">
            <a:off x="6163653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26" name="25 Rectángulo"/>
          <p:cNvSpPr/>
          <p:nvPr/>
        </p:nvSpPr>
        <p:spPr>
          <a:xfrm>
            <a:off x="0" y="836712"/>
            <a:ext cx="5004048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Orden de inicio (15 días después de entrega de anticipo)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Entrega de sitio de obras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Inspectoría administra contratos, hace visitas de campo, revisa y da trámite a:</a:t>
            </a:r>
          </a:p>
          <a:p>
            <a:pPr lvl="1">
              <a:buFont typeface="Arial" pitchFamily="34" charset="0"/>
              <a:buChar char="•"/>
            </a:pPr>
            <a:r>
              <a:rPr lang="es-HN" sz="1600" dirty="0" smtClean="0"/>
              <a:t>Ordenes de cambio</a:t>
            </a:r>
          </a:p>
          <a:p>
            <a:pPr lvl="1">
              <a:buFont typeface="Arial" pitchFamily="34" charset="0"/>
              <a:buChar char="•"/>
            </a:pPr>
            <a:r>
              <a:rPr lang="es-HN" sz="1600" dirty="0" smtClean="0"/>
              <a:t>Estimaciones</a:t>
            </a:r>
          </a:p>
          <a:p>
            <a:pPr lvl="1">
              <a:buFont typeface="Arial" pitchFamily="34" charset="0"/>
              <a:buChar char="•"/>
            </a:pPr>
            <a:r>
              <a:rPr lang="es-HN" sz="1600" dirty="0" smtClean="0"/>
              <a:t>Suspensiones, ampliaciones de plazo</a:t>
            </a:r>
          </a:p>
          <a:p>
            <a:pPr>
              <a:buFont typeface="Arial" pitchFamily="34" charset="0"/>
              <a:buChar char="•"/>
            </a:pPr>
            <a:r>
              <a:rPr lang="es-HN" sz="1600" dirty="0" smtClean="0"/>
              <a:t>Fiscalía tramita pago de estimaciones</a:t>
            </a:r>
          </a:p>
          <a:p>
            <a:pPr>
              <a:buFont typeface="Arial" pitchFamily="34" charset="0"/>
              <a:buChar char="•"/>
            </a:pPr>
            <a:r>
              <a:rPr lang="es-HN" sz="1600" dirty="0" smtClean="0"/>
              <a:t>Recepción de obras a satisfacción/Rescisión de contratos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Cierre técnico administrativo</a:t>
            </a:r>
            <a:endParaRPr lang="es-HN" sz="16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 l="30625" t="26577" r="26875" b="13281"/>
          <a:stretch>
            <a:fillRect/>
          </a:stretch>
        </p:blipFill>
        <p:spPr bwMode="auto">
          <a:xfrm>
            <a:off x="5868144" y="1412776"/>
            <a:ext cx="2778968" cy="314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/>
          <p:cNvSpPr/>
          <p:nvPr/>
        </p:nvSpPr>
        <p:spPr>
          <a:xfrm>
            <a:off x="3851920" y="0"/>
            <a:ext cx="6477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Control y </a:t>
            </a:r>
            <a:r>
              <a:rPr lang="es-ES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segumiento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8100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5</a:t>
            </a:r>
            <a:endParaRPr lang="es-HN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029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6</a:t>
            </a:r>
            <a:endParaRPr lang="es-HN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253336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8</a:t>
            </a:r>
            <a:endParaRPr lang="es-HN" dirty="0"/>
          </a:p>
        </p:txBody>
      </p:sp>
      <p:sp>
        <p:nvSpPr>
          <p:cNvPr id="36" name="35 CuadroTexto"/>
          <p:cNvSpPr txBox="1"/>
          <p:nvPr/>
        </p:nvSpPr>
        <p:spPr>
          <a:xfrm>
            <a:off x="7358608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9</a:t>
            </a:r>
            <a:endParaRPr lang="es-HN" dirty="0"/>
          </a:p>
        </p:txBody>
      </p:sp>
      <p:cxnSp>
        <p:nvCxnSpPr>
          <p:cNvPr id="37" name="36 Conector recto de flecha"/>
          <p:cNvCxnSpPr/>
          <p:nvPr/>
        </p:nvCxnSpPr>
        <p:spPr>
          <a:xfrm rot="5400000">
            <a:off x="29718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2667000" y="3810000"/>
            <a:ext cx="1479829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Firma de Ministro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3352800" y="3429000"/>
            <a:ext cx="47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4.5</a:t>
            </a:r>
            <a:endParaRPr lang="es-HN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14" name="13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CuadroTexto"/>
          <p:cNvSpPr txBox="1"/>
          <p:nvPr/>
        </p:nvSpPr>
        <p:spPr>
          <a:xfrm rot="18181714">
            <a:off x="2615044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16" name="15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7" name="16 CuadroTexto"/>
          <p:cNvSpPr txBox="1"/>
          <p:nvPr/>
        </p:nvSpPr>
        <p:spPr>
          <a:xfrm rot="18181714">
            <a:off x="4156482" y="5770018"/>
            <a:ext cx="1388906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Pre Intervención</a:t>
            </a:r>
            <a:endParaRPr lang="es-HN" sz="1400" dirty="0"/>
          </a:p>
        </p:txBody>
      </p:sp>
      <p:sp>
        <p:nvSpPr>
          <p:cNvPr id="18" name="17 CuadroTexto"/>
          <p:cNvSpPr txBox="1"/>
          <p:nvPr/>
        </p:nvSpPr>
        <p:spPr>
          <a:xfrm rot="18181714">
            <a:off x="5669240" y="5526709"/>
            <a:ext cx="808491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Finanzas</a:t>
            </a:r>
            <a:endParaRPr lang="es-HN" sz="1400" dirty="0"/>
          </a:p>
        </p:txBody>
      </p:sp>
      <p:sp>
        <p:nvSpPr>
          <p:cNvPr id="23" name="22 CuadroTexto"/>
          <p:cNvSpPr txBox="1"/>
          <p:nvPr/>
        </p:nvSpPr>
        <p:spPr>
          <a:xfrm rot="18181714">
            <a:off x="5947629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25" name="24 Rectángulo"/>
          <p:cNvSpPr/>
          <p:nvPr/>
        </p:nvSpPr>
        <p:spPr>
          <a:xfrm>
            <a:off x="4576809" y="533400"/>
            <a:ext cx="45671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finanzas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23528" y="1484784"/>
            <a:ext cx="4572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Hace el cierre financiero del proyecto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liberan garantías de anticipo y cumplimiento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El expediente completo, queda en custodio de la Dirección de Finanzas a través de la unidad de archivo.</a:t>
            </a:r>
            <a:endParaRPr lang="es-HN" sz="1600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26 Conector recto de flecha"/>
          <p:cNvCxnSpPr/>
          <p:nvPr/>
        </p:nvCxnSpPr>
        <p:spPr>
          <a:xfrm rot="5400000">
            <a:off x="29718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67000" y="3810000"/>
            <a:ext cx="1479829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Firma de Ministro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8100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5</a:t>
            </a:r>
            <a:endParaRPr lang="es-HN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029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6</a:t>
            </a:r>
            <a:endParaRPr lang="es-HN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181328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8</a:t>
            </a:r>
            <a:endParaRPr lang="es-HN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142584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9</a:t>
            </a:r>
            <a:endParaRPr lang="es-HN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352800" y="3429000"/>
            <a:ext cx="47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4.5</a:t>
            </a:r>
            <a:endParaRPr lang="es-HN" dirty="0"/>
          </a:p>
        </p:txBody>
      </p:sp>
      <p:sp>
        <p:nvSpPr>
          <p:cNvPr id="39" name="38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0" name="39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1" name="40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2" name="4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  <a:gradFill>
            <a:gsLst>
              <a:gs pos="0">
                <a:srgbClr val="FFFF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3" name="42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4" name="43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6" name="45 Conector"/>
          <p:cNvSpPr/>
          <p:nvPr/>
        </p:nvSpPr>
        <p:spPr>
          <a:xfrm>
            <a:off x="6257528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7" name="46 Conector"/>
          <p:cNvSpPr/>
          <p:nvPr/>
        </p:nvSpPr>
        <p:spPr>
          <a:xfrm>
            <a:off x="7218784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45" name="44 CuadroTexto"/>
          <p:cNvSpPr txBox="1"/>
          <p:nvPr/>
        </p:nvSpPr>
        <p:spPr>
          <a:xfrm rot="18181714">
            <a:off x="7748870" y="5531645"/>
            <a:ext cx="808491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Finanzas</a:t>
            </a:r>
            <a:endParaRPr lang="es-HN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8260958" y="4653136"/>
            <a:ext cx="41549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10</a:t>
            </a:r>
            <a:endParaRPr lang="es-HN" dirty="0"/>
          </a:p>
        </p:txBody>
      </p:sp>
      <p:sp>
        <p:nvSpPr>
          <p:cNvPr id="49" name="48 Conector"/>
          <p:cNvSpPr/>
          <p:nvPr/>
        </p:nvSpPr>
        <p:spPr>
          <a:xfrm>
            <a:off x="8337158" y="5110336"/>
            <a:ext cx="152400" cy="1524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Para seminario WashCost HN\1 Fondo Presentaciones FHIS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10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2880320"/>
          </a:xfrm>
        </p:spPr>
        <p:txBody>
          <a:bodyPr>
            <a:noAutofit/>
          </a:bodyPr>
          <a:lstStyle/>
          <a:p>
            <a:r>
              <a:rPr lang="es-CO" sz="3600" b="1" dirty="0" smtClean="0"/>
              <a:t>Modelo</a:t>
            </a:r>
            <a:br>
              <a:rPr lang="es-CO" sz="3600" b="1" dirty="0" smtClean="0"/>
            </a:br>
            <a:r>
              <a:rPr lang="es-CO" sz="3600" b="1" dirty="0" smtClean="0"/>
              <a:t>Ciclo de Proyectos </a:t>
            </a:r>
            <a:br>
              <a:rPr lang="es-CO" sz="3600" b="1" dirty="0" smtClean="0"/>
            </a:br>
            <a:r>
              <a:rPr lang="es-CO" sz="3200" dirty="0" smtClean="0"/>
              <a:t>para la planificación, selección y </a:t>
            </a:r>
            <a:br>
              <a:rPr lang="es-CO" sz="3200" dirty="0" smtClean="0"/>
            </a:br>
            <a:r>
              <a:rPr lang="es-CO" sz="3200" dirty="0" smtClean="0"/>
              <a:t>ejecución de proyectos A&amp;S</a:t>
            </a:r>
            <a:br>
              <a:rPr lang="es-CO" sz="3200" dirty="0" smtClean="0"/>
            </a:br>
            <a:r>
              <a:rPr lang="es-CO" sz="3000" dirty="0" smtClean="0"/>
              <a:t>Fondos COSUDE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37725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Antecedentes del modelo de intervención</a:t>
            </a:r>
            <a:endParaRPr lang="es-CO" sz="3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052736"/>
          <a:ext cx="8496944" cy="56166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28192"/>
                <a:gridCol w="6768752"/>
              </a:tblGrid>
              <a:tr h="918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De dónde surgió?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0" dirty="0" smtClean="0"/>
                        <a:t>El modelo surge en FHIS y el</a:t>
                      </a:r>
                      <a:r>
                        <a:rPr lang="es-CO" b="0" baseline="0" dirty="0" smtClean="0"/>
                        <a:t> convenio con la Cooperación Suiza se adapta a el con pequeñas variantes propias de la cooperación.</a:t>
                      </a:r>
                      <a:endParaRPr lang="en-US" b="0" dirty="0"/>
                    </a:p>
                  </a:txBody>
                  <a:tcPr anchor="ctr"/>
                </a:tc>
              </a:tr>
              <a:tr h="1194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A qué situación buscó dar respuesta?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Incrementar el acceso sostenible y equitativo a servicios de A y S en la población pobre en las zonas de intervención. </a:t>
                      </a:r>
                      <a:endParaRPr lang="en-US" dirty="0"/>
                    </a:p>
                  </a:txBody>
                  <a:tcPr anchor="ctr"/>
                </a:tc>
              </a:tr>
              <a:tr h="1469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Cómo fue desarrollado?</a:t>
                      </a:r>
                    </a:p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Se desarrolla respetando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el ciclo que nace desde la selección y priorización, 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preinversion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, contratación y ejecución de las obras. Para cada uno de estos pasos existen guías y manuales.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033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Qué organizaciones fueron involucradas en su desarrollo y aplicación?</a:t>
                      </a:r>
                    </a:p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Municipalidades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Mancomunidades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Fuentes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Financiamiento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FHIS.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5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Características principales del modelo</a:t>
            </a:r>
            <a:endParaRPr lang="es-C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484784"/>
          <a:ext cx="8496944" cy="43989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84176"/>
                <a:gridCol w="6912768"/>
              </a:tblGrid>
              <a:tr h="918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Ámbito de aplicación</a:t>
                      </a:r>
                      <a:endParaRPr lang="es-CO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Rural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concentrado</a:t>
                      </a:r>
                      <a:r>
                        <a:rPr lang="en-US" b="0" baseline="0" dirty="0" smtClean="0"/>
                        <a:t> ,</a:t>
                      </a:r>
                      <a:r>
                        <a:rPr lang="en-US" b="0" baseline="0" dirty="0" err="1" smtClean="0"/>
                        <a:t>disperso</a:t>
                      </a:r>
                      <a:r>
                        <a:rPr lang="en-US" b="0" baseline="0" dirty="0" smtClean="0"/>
                        <a:t> y </a:t>
                      </a:r>
                      <a:r>
                        <a:rPr lang="en-US" b="0" baseline="0" dirty="0" err="1" smtClean="0"/>
                        <a:t>periurbano</a:t>
                      </a:r>
                      <a:endParaRPr lang="en-US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 smtClean="0"/>
                    </a:p>
                  </a:txBody>
                  <a:tcPr anchor="ctr"/>
                </a:tc>
              </a:tr>
              <a:tr h="1194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Finalidad del modelo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Preinversiones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Construccion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obras</a:t>
                      </a:r>
                      <a:r>
                        <a:rPr lang="en-US" dirty="0" smtClean="0"/>
                        <a:t> para </a:t>
                      </a:r>
                      <a:r>
                        <a:rPr lang="en-US" dirty="0" err="1" smtClean="0"/>
                        <a:t>mejorar</a:t>
                      </a:r>
                      <a:r>
                        <a:rPr lang="en-US" dirty="0" smtClean="0"/>
                        <a:t> y </a:t>
                      </a:r>
                      <a:r>
                        <a:rPr lang="en-US" dirty="0" err="1" smtClean="0"/>
                        <a:t>ampliar</a:t>
                      </a:r>
                      <a:r>
                        <a:rPr lang="en-US" dirty="0" smtClean="0"/>
                        <a:t> el </a:t>
                      </a:r>
                      <a:r>
                        <a:rPr lang="en-US" dirty="0" err="1" smtClean="0"/>
                        <a:t>acceso</a:t>
                      </a:r>
                      <a:r>
                        <a:rPr lang="en-US" dirty="0" smtClean="0"/>
                        <a:t> a los </a:t>
                      </a:r>
                      <a:r>
                        <a:rPr lang="en-US" dirty="0" err="1" smtClean="0"/>
                        <a:t>sistemas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Crear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capacidades</a:t>
                      </a:r>
                      <a:r>
                        <a:rPr lang="en-US" dirty="0" smtClean="0"/>
                        <a:t> para la </a:t>
                      </a:r>
                      <a:r>
                        <a:rPr lang="en-US" dirty="0" err="1" smtClean="0"/>
                        <a:t>Sostenibilidad</a:t>
                      </a:r>
                      <a:r>
                        <a:rPr lang="en-US" dirty="0" smtClean="0"/>
                        <a:t> de los </a:t>
                      </a:r>
                      <a:r>
                        <a:rPr lang="en-US" dirty="0" err="1" smtClean="0"/>
                        <a:t>mismos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Evaluacion</a:t>
                      </a:r>
                      <a:r>
                        <a:rPr lang="en-US" dirty="0" smtClean="0"/>
                        <a:t> ex post</a:t>
                      </a:r>
                      <a:endParaRPr lang="en-US" dirty="0"/>
                    </a:p>
                  </a:txBody>
                  <a:tcPr anchor="ctr"/>
                </a:tc>
              </a:tr>
              <a:tr h="1469843">
                <a:tc>
                  <a:txBody>
                    <a:bodyPr/>
                    <a:lstStyle/>
                    <a:p>
                      <a:r>
                        <a:rPr lang="es-CO" b="1" dirty="0" smtClean="0"/>
                        <a:t>Características principales: en qué difiere el modelo de intervención de otros modelos? </a:t>
                      </a:r>
                    </a:p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Considera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Preinversion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Aportes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Municipales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Comunitarios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Actualizacion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en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escritorio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 campo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expedientes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%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monto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financiar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por la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fuente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CO" b="1" dirty="0" smtClean="0"/>
              <a:t>Pasos principales del modelo</a:t>
            </a:r>
            <a:endParaRPr lang="es-CO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052736"/>
          <a:ext cx="8496944" cy="55446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84176"/>
                <a:gridCol w="6912768"/>
              </a:tblGrid>
              <a:tr h="5544616">
                <a:tc>
                  <a:txBody>
                    <a:bodyPr/>
                    <a:lstStyle/>
                    <a:p>
                      <a:r>
                        <a:rPr lang="es-CO" dirty="0" smtClean="0"/>
                        <a:t>Identifique los pasos o fases principales para la aplicación del modelo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Proceso de Planificación y Selección de Sub-proyectos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Perfil/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Actualizacion</a:t>
                      </a:r>
                      <a:r>
                        <a:rPr lang="es-PE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expediente: </a:t>
                      </a:r>
                      <a:r>
                        <a:rPr lang="es-P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FHIS, Mancomunidades. Aporte FHIS</a:t>
                      </a:r>
                      <a:endParaRPr lang="en-US" sz="1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Priorizacion</a:t>
                      </a: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base a 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linea</a:t>
                      </a: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corte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FHIS, COSUDE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Criterios de elegibilidad de los sub-proyectos: 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FHIS, COSUDE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Proceso de Ejecución de los Sub-proyectos de Agua y Saneamiento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es-PE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Contratacion</a:t>
                      </a:r>
                      <a:r>
                        <a:rPr lang="es-PE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los (4) componentes</a:t>
                      </a:r>
                      <a:r>
                        <a:rPr lang="es-P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Centralizado o Descentralizado. FHIS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Ejecucion</a:t>
                      </a: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las obras: 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Contratistas </a:t>
                      </a:r>
                      <a:r>
                        <a:rPr lang="es-PE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expernos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/Comunidades. COSUDE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Capacitacion</a:t>
                      </a: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Consultor externo.</a:t>
                      </a:r>
                      <a:r>
                        <a:rPr lang="es-P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COSUDE</a:t>
                      </a:r>
                      <a:endParaRPr lang="es-P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d) </a:t>
                      </a:r>
                      <a:r>
                        <a:rPr lang="es-P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Evaluacion</a:t>
                      </a:r>
                      <a:r>
                        <a:rPr lang="es-P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 Post: </a:t>
                      </a:r>
                      <a:r>
                        <a:rPr lang="es-P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Consultor externo.</a:t>
                      </a:r>
                      <a:r>
                        <a:rPr lang="es-P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COSUDE</a:t>
                      </a:r>
                      <a:endParaRPr lang="es-P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Efectividad del modelo</a:t>
            </a:r>
            <a:endParaRPr lang="es-C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340769"/>
          <a:ext cx="8496944" cy="48074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44216"/>
                <a:gridCol w="6552728"/>
              </a:tblGrid>
              <a:tr h="1332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Describa los principales efectos del modelo</a:t>
                      </a:r>
                      <a:endParaRPr lang="es-CO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Mejorar el acceso en cantidad y calidad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Niveles de servicio </a:t>
                      </a:r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optimos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o</a:t>
                      </a: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btenidos por los usuarios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b="0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es-HN" b="0" baseline="0" dirty="0" smtClean="0">
                          <a:solidFill>
                            <a:schemeClr val="tx1"/>
                          </a:solidFill>
                        </a:rPr>
                        <a:t> trabaja </a:t>
                      </a:r>
                      <a:r>
                        <a:rPr lang="es-HN" b="0" baseline="0" dirty="0" err="1" smtClean="0">
                          <a:solidFill>
                            <a:schemeClr val="tx1"/>
                          </a:solidFill>
                        </a:rPr>
                        <a:t>unicamente</a:t>
                      </a:r>
                      <a:r>
                        <a:rPr lang="es-HN" b="0" baseline="0" dirty="0" smtClean="0">
                          <a:solidFill>
                            <a:schemeClr val="tx1"/>
                          </a:solidFill>
                        </a:rPr>
                        <a:t> con Juntas de Agua</a:t>
                      </a:r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Se capacita para lograr sostenibilidad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94248">
                <a:tc>
                  <a:txBody>
                    <a:bodyPr/>
                    <a:lstStyle/>
                    <a:p>
                      <a:r>
                        <a:rPr lang="es-CO" b="1" dirty="0" smtClean="0"/>
                        <a:t>Qué problemas comunes en agua y saneamiento se logró resolver a través de este modelo?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Empoderamiento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Habitos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Higiene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Organizacion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local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69843">
                <a:tc>
                  <a:txBody>
                    <a:bodyPr/>
                    <a:lstStyle/>
                    <a:p>
                      <a:r>
                        <a:rPr lang="es-CO" b="1" dirty="0" smtClean="0"/>
                        <a:t>Cuáles son las limitaciones del modelo en términos de su efectividad?</a:t>
                      </a:r>
                    </a:p>
                    <a:p>
                      <a:pPr algn="l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Tiempo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contratacion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Lineas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corte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desactualizadas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Falta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de personal con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especializacion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6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Para seminario WashCost HN\1 Fondo Presentaciones FHIS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102" cy="6858000"/>
          </a:xfrm>
          <a:prstGeom prst="rect">
            <a:avLst/>
          </a:prstGeom>
          <a:noFill/>
        </p:spPr>
      </p:pic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913656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Costos y financiamiento</a:t>
            </a: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37725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Análisis de costos unitarios</a:t>
            </a:r>
            <a:endParaRPr lang="es-C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750141"/>
          <a:ext cx="8496944" cy="412713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44216"/>
                <a:gridCol w="6552728"/>
              </a:tblGrid>
              <a:tr h="1332736">
                <a:tc>
                  <a:txBody>
                    <a:bodyPr/>
                    <a:lstStyle/>
                    <a:p>
                      <a:r>
                        <a:rPr lang="es-CO" dirty="0" smtClean="0"/>
                        <a:t>La organización ha realizado análisis de los costos (unitarios) del modelo?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Si, en base a </a:t>
                      </a:r>
                      <a:r>
                        <a:rPr lang="en-US" b="0" baseline="0" dirty="0" err="1" smtClean="0"/>
                        <a:t>una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linea</a:t>
                      </a:r>
                      <a:r>
                        <a:rPr lang="en-US" b="0" baseline="0" dirty="0" smtClean="0"/>
                        <a:t> de </a:t>
                      </a:r>
                      <a:r>
                        <a:rPr lang="en-US" b="0" baseline="0" dirty="0" err="1" smtClean="0"/>
                        <a:t>corte</a:t>
                      </a:r>
                      <a:r>
                        <a:rPr lang="en-US" b="0" baseline="0" dirty="0" smtClean="0"/>
                        <a:t> en la </a:t>
                      </a:r>
                      <a:r>
                        <a:rPr lang="en-US" b="0" baseline="0" dirty="0" err="1" smtClean="0"/>
                        <a:t>etapa</a:t>
                      </a:r>
                      <a:r>
                        <a:rPr lang="en-US" b="0" baseline="0" dirty="0" smtClean="0"/>
                        <a:t> de </a:t>
                      </a:r>
                      <a:r>
                        <a:rPr lang="en-US" b="0" baseline="0" dirty="0" err="1" smtClean="0"/>
                        <a:t>preinversion</a:t>
                      </a:r>
                      <a:endParaRPr lang="en-US" b="0" baseline="0" dirty="0" smtClean="0"/>
                    </a:p>
                  </a:txBody>
                  <a:tcPr anchor="ctr"/>
                </a:tc>
              </a:tr>
              <a:tr h="1194248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Cuáles factores se consideraron en este análisis?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Costos directos, gastos generales, utilidades y supervisión.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los costos directos se tienen los aportes de la fuente de financiamiento,</a:t>
                      </a:r>
                      <a:r>
                        <a:rPr lang="es-P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aporte FHIS, municipal y comunitario.</a:t>
                      </a:r>
                      <a:endParaRPr lang="en-US" dirty="0"/>
                    </a:p>
                  </a:txBody>
                  <a:tcPr anchor="ctr"/>
                </a:tc>
              </a:tr>
              <a:tr h="1469843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Cuáles categorías de costos se consideran en el análisis?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HN" dirty="0" smtClean="0">
                          <a:solidFill>
                            <a:schemeClr val="tx1"/>
                          </a:solidFill>
                        </a:rPr>
                        <a:t>Perfil/</a:t>
                      </a:r>
                      <a:r>
                        <a:rPr lang="es-HN" dirty="0" err="1" smtClean="0">
                          <a:solidFill>
                            <a:schemeClr val="tx1"/>
                          </a:solidFill>
                        </a:rPr>
                        <a:t>Actualizacion</a:t>
                      </a:r>
                      <a:r>
                        <a:rPr lang="es-HN" dirty="0" smtClean="0">
                          <a:solidFill>
                            <a:schemeClr val="tx1"/>
                          </a:solidFill>
                        </a:rPr>
                        <a:t> de expediente</a:t>
                      </a: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Pre-inversión (técnica y social)</a:t>
                      </a:r>
                    </a:p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Inversión (ejecutor , supervisor e </a:t>
                      </a:r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inspectoria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Capacitación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(capacitador y supervisor)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7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es-HN" dirty="0" smtClean="0"/>
              <a:t>	El modelo de intervención del FHIS es su Ciclo de Proyectos…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Costos unitarios</a:t>
            </a:r>
            <a:endParaRPr lang="es-C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268760"/>
          <a:ext cx="8496944" cy="53285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84176"/>
                <a:gridCol w="6912768"/>
              </a:tblGrid>
              <a:tr h="5328592">
                <a:tc>
                  <a:txBody>
                    <a:bodyPr/>
                    <a:lstStyle/>
                    <a:p>
                      <a:r>
                        <a:rPr lang="es-CO" dirty="0" smtClean="0"/>
                        <a:t>Provee aquí detalles de los costos unitarios del modelo, desglosando lo más que se puede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.-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Se analizan costos de agua y saneamiento</a:t>
                      </a:r>
                    </a:p>
                    <a:p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.- Se desglosa en costos directos, gastos administrativos, utilidades para los conceptos de obra.</a:t>
                      </a:r>
                    </a:p>
                    <a:p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.- Se identifican los costos de supervisión técnica, social, capacitación e inspectoria.</a:t>
                      </a:r>
                    </a:p>
                    <a:p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.- En las zonas rurales suelen ser mas costosos los proyectos por el grado de dificultad para hacerlos (fletes, movilizaciones, </a:t>
                      </a:r>
                      <a:r>
                        <a:rPr lang="es-CO" b="0" baseline="0" dirty="0" err="1" smtClean="0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8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CO" b="1" dirty="0" smtClean="0"/>
              <a:t>Líneas de corte</a:t>
            </a:r>
            <a:endParaRPr lang="es-C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052737"/>
          <a:ext cx="8496944" cy="55935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12168"/>
                <a:gridCol w="6984776"/>
              </a:tblGrid>
              <a:tr h="865457">
                <a:tc>
                  <a:txBody>
                    <a:bodyPr/>
                    <a:lstStyle/>
                    <a:p>
                      <a:r>
                        <a:rPr lang="es-CO" dirty="0" smtClean="0"/>
                        <a:t>Aplican líneas de corte en el modelo?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Si</a:t>
                      </a:r>
                      <a:endParaRPr lang="en-US" b="0" dirty="0"/>
                    </a:p>
                  </a:txBody>
                  <a:tcPr anchor="ctr"/>
                </a:tc>
              </a:tr>
              <a:tr h="1378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En cuanto esta?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b="1" baseline="0" dirty="0" smtClean="0">
                          <a:solidFill>
                            <a:schemeClr val="tx1"/>
                          </a:solidFill>
                        </a:rPr>
                        <a:t>Se toma como base  US$ 150.00</a:t>
                      </a:r>
                      <a:endParaRPr lang="en-US" b="1" dirty="0"/>
                    </a:p>
                  </a:txBody>
                  <a:tcPr anchor="ctr"/>
                </a:tc>
              </a:tr>
              <a:tr h="1384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En qué se basan estas líneas de corte?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916107">
                <a:tc>
                  <a:txBody>
                    <a:bodyPr/>
                    <a:lstStyle/>
                    <a:p>
                      <a:r>
                        <a:rPr lang="es-CO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Cuáles costos incluyen en esta línea de corte?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Pre-inversión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US$ 15.00</a:t>
                      </a: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Inversión: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Sistemas de Agua (US$ 85)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</a:p>
                    <a:p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Saneamiento Básico UBS (US$ 35).</a:t>
                      </a:r>
                    </a:p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Capacitación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US$ 15.00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1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Eficiencia del modelo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sz="2800" dirty="0" smtClean="0"/>
              <a:t>Trate de relacionar los costos con los resultados, por ejemplo:</a:t>
            </a:r>
          </a:p>
          <a:p>
            <a:pPr lvl="1"/>
            <a:r>
              <a:rPr lang="es-CO" sz="2400" dirty="0" smtClean="0"/>
              <a:t>Costo por número de personas con nuevas conexiones</a:t>
            </a:r>
          </a:p>
          <a:p>
            <a:pPr lvl="1"/>
            <a:r>
              <a:rPr lang="es-CO" sz="2400" dirty="0" smtClean="0"/>
              <a:t>Costo por número de personas con conexiones rehabilitadas o mejoradas</a:t>
            </a:r>
          </a:p>
          <a:p>
            <a:pPr lvl="1"/>
            <a:r>
              <a:rPr lang="es-CO" sz="2400" dirty="0" smtClean="0"/>
              <a:t>Costo por número de JA fortalecidas</a:t>
            </a:r>
          </a:p>
          <a:p>
            <a:pPr lvl="1"/>
            <a:r>
              <a:rPr lang="es-CO" sz="2400" dirty="0" smtClean="0"/>
              <a:t>Costo por incremento en niveles de servicio</a:t>
            </a:r>
          </a:p>
          <a:p>
            <a:pPr lvl="1"/>
            <a:r>
              <a:rPr lang="es-CO" sz="2400" dirty="0" smtClean="0"/>
              <a:t>Costo por incremento en sostenibilidad</a:t>
            </a:r>
          </a:p>
          <a:p>
            <a:pPr lvl="1"/>
            <a:r>
              <a:rPr lang="es-CO" sz="2400" dirty="0" smtClean="0"/>
              <a:t>Otras medidas de eficiencia…</a:t>
            </a:r>
          </a:p>
          <a:p>
            <a:r>
              <a:rPr lang="es-CO" sz="2800" dirty="0" smtClean="0"/>
              <a:t>Como califica la eficiencia del modelo:</a:t>
            </a:r>
          </a:p>
          <a:p>
            <a:pPr lvl="1"/>
            <a:r>
              <a:rPr lang="es-CO" sz="2400" dirty="0" smtClean="0"/>
              <a:t>En que aspectos es eficiente el modelo?  Costo operativo</a:t>
            </a:r>
          </a:p>
          <a:p>
            <a:pPr lvl="1"/>
            <a:r>
              <a:rPr lang="es-CO" sz="2400" dirty="0" smtClean="0"/>
              <a:t>Dónde se le puede mejorar? Modificando su estructura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6730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Resume aquí:</a:t>
            </a:r>
          </a:p>
          <a:p>
            <a:pPr lvl="1"/>
            <a:r>
              <a:rPr lang="es-CO" dirty="0" smtClean="0"/>
              <a:t>La medida en la cual el modelo logra su finalidad</a:t>
            </a:r>
          </a:p>
          <a:p>
            <a:pPr lvl="1">
              <a:buNone/>
            </a:pPr>
            <a:r>
              <a:rPr lang="es-CO" dirty="0" smtClean="0"/>
              <a:t>    </a:t>
            </a:r>
            <a:r>
              <a:rPr lang="es-CO" sz="2400" dirty="0" smtClean="0"/>
              <a:t>Personal capacitado, organizado</a:t>
            </a:r>
          </a:p>
          <a:p>
            <a:pPr lvl="1">
              <a:buNone/>
            </a:pPr>
            <a:r>
              <a:rPr lang="es-CO" sz="2400" dirty="0" smtClean="0"/>
              <a:t>    Estabilidad</a:t>
            </a:r>
          </a:p>
          <a:p>
            <a:pPr lvl="1">
              <a:buNone/>
            </a:pPr>
            <a:r>
              <a:rPr lang="es-CO" sz="2400" dirty="0" smtClean="0"/>
              <a:t>    Dinamizar procesos</a:t>
            </a:r>
          </a:p>
          <a:p>
            <a:pPr lvl="1"/>
            <a:r>
              <a:rPr lang="es-CO" dirty="0" smtClean="0"/>
              <a:t>Los principales problemas comunes que el modelo trata de superar y la medida en la cual logra hacerlo</a:t>
            </a:r>
          </a:p>
          <a:p>
            <a:pPr lvl="1">
              <a:buNone/>
            </a:pPr>
            <a:r>
              <a:rPr lang="es-CO" sz="2400" dirty="0" smtClean="0"/>
              <a:t>    Rotación de personal</a:t>
            </a:r>
          </a:p>
          <a:p>
            <a:pPr lvl="1">
              <a:buNone/>
            </a:pPr>
            <a:r>
              <a:rPr lang="es-CO" sz="2400" dirty="0" smtClean="0"/>
              <a:t>    Condiciones laborales</a:t>
            </a:r>
          </a:p>
          <a:p>
            <a:pPr lvl="1">
              <a:buNone/>
            </a:pPr>
            <a:r>
              <a:rPr lang="es-CO" sz="2400" dirty="0" smtClean="0"/>
              <a:t>    Carga de trabajo</a:t>
            </a:r>
          </a:p>
          <a:p>
            <a:pPr lvl="1"/>
            <a:r>
              <a:rPr lang="es-CO" dirty="0" smtClean="0"/>
              <a:t>Su efectividad: </a:t>
            </a:r>
            <a:r>
              <a:rPr lang="es-CO" sz="2600" dirty="0" smtClean="0"/>
              <a:t>Sistema de costos e información</a:t>
            </a:r>
            <a:endParaRPr lang="es-CO" dirty="0" smtClean="0"/>
          </a:p>
          <a:p>
            <a:pPr lvl="1"/>
            <a:r>
              <a:rPr lang="es-CO" dirty="0" smtClean="0"/>
              <a:t>Su eficiencia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38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es-HN" dirty="0" smtClean="0"/>
              <a:t>	</a:t>
            </a:r>
            <a:r>
              <a:rPr lang="es-HN" b="1" dirty="0" smtClean="0"/>
              <a:t>El modelo de intervención del FHIS es su Ciclo de Proyectos… el cual presenta variantes dependiendo de los objetivos de cada proyecto y financiador.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751776" y="692696"/>
            <a:ext cx="4464496" cy="3960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UCP’s (PIR, </a:t>
            </a:r>
            <a:r>
              <a:rPr lang="en-US" dirty="0" err="1" smtClean="0">
                <a:solidFill>
                  <a:schemeClr val="tx1"/>
                </a:solidFill>
              </a:rPr>
              <a:t>Préstamo</a:t>
            </a:r>
            <a:r>
              <a:rPr lang="en-US" dirty="0" smtClean="0">
                <a:solidFill>
                  <a:schemeClr val="tx1"/>
                </a:solidFill>
              </a:rPr>
              <a:t> 1793, Barrio Ciudad)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432" y="342900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Ciclo</a:t>
            </a:r>
            <a:r>
              <a:rPr lang="en-US" dirty="0" smtClean="0"/>
              <a:t> FHIS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39608" y="299695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Proyectos</a:t>
            </a:r>
            <a:r>
              <a:rPr lang="en-US" dirty="0" smtClean="0"/>
              <a:t> </a:t>
            </a:r>
            <a:r>
              <a:rPr lang="en-US" dirty="0" err="1" smtClean="0"/>
              <a:t>Descentralizados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39608" y="393305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Proyectos</a:t>
            </a:r>
            <a:r>
              <a:rPr lang="en-US" dirty="0" smtClean="0"/>
              <a:t> </a:t>
            </a:r>
            <a:r>
              <a:rPr lang="en-US" dirty="0" err="1" smtClean="0"/>
              <a:t>Centralizados</a:t>
            </a:r>
            <a:endParaRPr lang="en-US" dirty="0"/>
          </a:p>
        </p:txBody>
      </p:sp>
      <p:cxnSp>
        <p:nvCxnSpPr>
          <p:cNvPr id="8" name="Elbow Connector 7"/>
          <p:cNvCxnSpPr>
            <a:stCxn id="4" idx="3"/>
            <a:endCxn id="5" idx="1"/>
          </p:cNvCxnSpPr>
          <p:nvPr/>
        </p:nvCxnSpPr>
        <p:spPr>
          <a:xfrm flipV="1">
            <a:off x="1735552" y="3284984"/>
            <a:ext cx="504056" cy="4320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3"/>
            <a:endCxn id="6" idx="1"/>
          </p:cNvCxnSpPr>
          <p:nvPr/>
        </p:nvCxnSpPr>
        <p:spPr>
          <a:xfrm>
            <a:off x="1735552" y="3717032"/>
            <a:ext cx="504056" cy="5040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99848" y="154272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Mancomunidades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4399848" y="2046780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Municipalidades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399848" y="255083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Comunidades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399848" y="305489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ONG’s</a:t>
            </a:r>
            <a:endParaRPr lang="en-US" sz="1200" dirty="0"/>
          </a:p>
        </p:txBody>
      </p:sp>
      <p:cxnSp>
        <p:nvCxnSpPr>
          <p:cNvPr id="18" name="Elbow Connector 17"/>
          <p:cNvCxnSpPr>
            <a:stCxn id="5" idx="3"/>
            <a:endCxn id="12" idx="1"/>
          </p:cNvCxnSpPr>
          <p:nvPr/>
        </p:nvCxnSpPr>
        <p:spPr>
          <a:xfrm flipV="1">
            <a:off x="4111816" y="1758748"/>
            <a:ext cx="288032" cy="152623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3"/>
            <a:endCxn id="13" idx="1"/>
          </p:cNvCxnSpPr>
          <p:nvPr/>
        </p:nvCxnSpPr>
        <p:spPr>
          <a:xfrm flipV="1">
            <a:off x="4111816" y="2262804"/>
            <a:ext cx="288032" cy="10221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5" idx="3"/>
            <a:endCxn id="14" idx="1"/>
          </p:cNvCxnSpPr>
          <p:nvPr/>
        </p:nvCxnSpPr>
        <p:spPr>
          <a:xfrm flipV="1">
            <a:off x="4111816" y="2766860"/>
            <a:ext cx="288032" cy="5181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3"/>
            <a:endCxn id="16" idx="1"/>
          </p:cNvCxnSpPr>
          <p:nvPr/>
        </p:nvCxnSpPr>
        <p:spPr>
          <a:xfrm flipV="1">
            <a:off x="4111816" y="3270916"/>
            <a:ext cx="288032" cy="140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984024" y="1556792"/>
            <a:ext cx="1944216" cy="1930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Ámbito</a:t>
            </a:r>
            <a:r>
              <a:rPr lang="en-US" sz="1400" dirty="0" smtClean="0"/>
              <a:t> </a:t>
            </a:r>
            <a:r>
              <a:rPr lang="en-US" sz="1400" dirty="0" err="1" smtClean="0"/>
              <a:t>Urbano</a:t>
            </a:r>
            <a:r>
              <a:rPr lang="en-US" sz="1400" dirty="0" smtClean="0"/>
              <a:t> y Rural (</a:t>
            </a:r>
            <a:r>
              <a:rPr lang="en-US" sz="1400" dirty="0" err="1" smtClean="0"/>
              <a:t>concentrado</a:t>
            </a:r>
            <a:r>
              <a:rPr lang="en-US" sz="1400" dirty="0" smtClean="0"/>
              <a:t> / </a:t>
            </a:r>
            <a:r>
              <a:rPr lang="en-US" sz="1400" dirty="0" err="1" smtClean="0"/>
              <a:t>disperso</a:t>
            </a:r>
            <a:r>
              <a:rPr lang="en-US" sz="14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Tamaño</a:t>
            </a:r>
            <a:r>
              <a:rPr lang="en-US" sz="1400" dirty="0" smtClean="0"/>
              <a:t> de la </a:t>
            </a:r>
            <a:r>
              <a:rPr lang="en-US" sz="1400" dirty="0" err="1" smtClean="0"/>
              <a:t>población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2" idx="3"/>
            <a:endCxn id="26" idx="1"/>
          </p:cNvCxnSpPr>
          <p:nvPr/>
        </p:nvCxnSpPr>
        <p:spPr>
          <a:xfrm>
            <a:off x="5768000" y="1758748"/>
            <a:ext cx="216024" cy="76311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3" idx="3"/>
            <a:endCxn id="26" idx="1"/>
          </p:cNvCxnSpPr>
          <p:nvPr/>
        </p:nvCxnSpPr>
        <p:spPr>
          <a:xfrm>
            <a:off x="5768000" y="2262804"/>
            <a:ext cx="216024" cy="2590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3"/>
            <a:endCxn id="26" idx="1"/>
          </p:cNvCxnSpPr>
          <p:nvPr/>
        </p:nvCxnSpPr>
        <p:spPr>
          <a:xfrm flipV="1">
            <a:off x="5768000" y="2521866"/>
            <a:ext cx="216024" cy="2449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6" idx="3"/>
            <a:endCxn id="26" idx="1"/>
          </p:cNvCxnSpPr>
          <p:nvPr/>
        </p:nvCxnSpPr>
        <p:spPr>
          <a:xfrm flipV="1">
            <a:off x="5768000" y="2521866"/>
            <a:ext cx="216024" cy="7490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55432" y="5301208"/>
            <a:ext cx="7588976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PIR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Descentralizado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Centralizado</a:t>
            </a:r>
            <a:r>
              <a:rPr lang="en-US" dirty="0" smtClean="0">
                <a:solidFill>
                  <a:schemeClr val="tx1"/>
                </a:solidFill>
              </a:rPr>
              <a:t>. Rural </a:t>
            </a:r>
            <a:r>
              <a:rPr lang="en-US" dirty="0" err="1" smtClean="0">
                <a:solidFill>
                  <a:schemeClr val="tx1"/>
                </a:solidFill>
              </a:rPr>
              <a:t>concentrado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disperperso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Préstamo</a:t>
            </a:r>
            <a:r>
              <a:rPr lang="en-US" b="1" dirty="0" smtClean="0">
                <a:solidFill>
                  <a:schemeClr val="tx1"/>
                </a:solidFill>
              </a:rPr>
              <a:t> 1793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Descentralizado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Urbano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/>
        </p:nvGraphicFramePr>
        <p:xfrm>
          <a:off x="251520" y="857232"/>
          <a:ext cx="3177504" cy="242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4" name="33 Imagen" descr="cys[1]"/>
          <p:cNvPicPr/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0" y="0"/>
            <a:ext cx="1571636" cy="32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548680"/>
            <a:ext cx="3801582" cy="602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Flecha curvada hacia la derecha"/>
          <p:cNvSpPr/>
          <p:nvPr/>
        </p:nvSpPr>
        <p:spPr>
          <a:xfrm rot="14483357" flipH="1">
            <a:off x="3403667" y="-674253"/>
            <a:ext cx="680968" cy="2650578"/>
          </a:xfrm>
          <a:prstGeom prst="curv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>
              <a:solidFill>
                <a:schemeClr val="tx1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4008" y="26064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251520" y="3356992"/>
            <a:ext cx="3816424" cy="35010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HN" b="1" dirty="0" smtClean="0">
                <a:solidFill>
                  <a:schemeClr val="accent3">
                    <a:lumMod val="75000"/>
                  </a:schemeClr>
                </a:solidFill>
              </a:rPr>
              <a:t>El Ciclo de Proyectos, se refiere a las diferentes fases y procesos que un determinado proyecto, con cada uno de sus componentes, va alcanzando a través de su paso por las direcciones de línea, en su ruta hacia su culminación.</a:t>
            </a:r>
          </a:p>
          <a:p>
            <a:pPr lvl="1"/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4.07407E-6 C -0.00104 0.01944 -0.00208 0.02453 7.5E-6 0.04305 C 0.00105 0.05162 0.00209 0.06018 0.00417 0.06828 C 0.00469 0.07037 0.00608 0.07199 0.00678 0.07384 C 0.00747 0.07546 0.00782 0.07731 0.00816 0.07916 C 0.01094 0.09375 0.0132 0.1081 0.01632 0.12245 C 0.01841 0.13171 0.02223 0.14027 0.02448 0.14953 C 0.02691 0.15925 0.04376 0.16481 0.05001 0.16736 C 0.05799 0.17453 0.06771 0.17222 0.07709 0.17476 C 0.12066 0.17338 0.20105 0.1625 0.23664 0.17638 C 0.23924 0.18009 0.24202 0.18356 0.24462 0.18726 C 0.24671 0.19004 0.24653 0.19444 0.2474 0.19814 C 0.24792 0.20023 0.24931 0.20162 0.25001 0.20347 C 0.25139 0.20717 0.25226 0.21435 0.25278 0.21782 C 0.25348 0.25694 0.25556 0.29583 0.25556 0.33472 C 0.25556 0.34629 0.25921 0.37152 0.2474 0.37638 C 0.24532 0.38495 0.24393 0.3831 0.23785 0.38541 C 0.18803 0.43171 0.11164 0.38726 0.05001 0.39259 C 0.04462 0.39444 0.04115 0.39583 0.03664 0.4 C 0.02917 0.41412 0.03889 0.39699 0.02987 0.40902 C 0.02657 0.41342 0.0257 0.41944 0.02448 0.42523 C 0.02257 0.49236 0.02223 0.47777 0.02448 0.5655 C 0.02466 0.575 0.02726 0.58495 0.03126 0.59236 C 0.03334 0.60162 0.03351 0.60092 0.03924 0.60532 C 0.04167 0.60694 0.04827 0.61319 0.05139 0.6162 C 0.05487 0.61921 0.05955 0.61805 0.06355 0.61944 C 0.11615 0.61759 0.1731 0.60995 0.22448 0.62129 C 0.22882 0.63032 0.229 0.64074 0.23247 0.65046 C 0.23577 0.65925 0.23924 0.66898 0.24341 0.67708 C 0.25018 0.71736 0.23889 0.76018 0.24879 0.79976 C 0.24827 0.80393 0.24827 0.80833 0.2474 0.8125 C 0.24514 0.82152 0.23438 0.82175 0.22848 0.82338 C 0.20678 0.82222 0.18751 0.81967 0.16632 0.81597 C 0.15747 0.81203 0.14948 0.80439 0.14063 0.80138 C 0.13039 0.79838 0.13716 0.80023 0.12032 0.79791 C 0.11164 0.79907 0.10417 0.79606 0.10139 0.80694 C 0.10001 0.82731 0.10001 0.82037 0.10001 0.82847 " pathEditMode="relative" ptsTypes="ffffffffffffffffffffffffffffffffffffA">
                                      <p:cBhvr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 animBg="1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24" name="23 Rectángulo"/>
          <p:cNvSpPr/>
          <p:nvPr/>
        </p:nvSpPr>
        <p:spPr>
          <a:xfrm>
            <a:off x="228600" y="0"/>
            <a:ext cx="4572000" cy="42473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dirty="0" smtClean="0"/>
              <a:t>Solicitud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Código de sistema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Evaluación en campo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Expediente</a:t>
            </a:r>
          </a:p>
          <a:p>
            <a:pPr>
              <a:buFont typeface="Arial" pitchFamily="34" charset="0"/>
              <a:buChar char="•"/>
            </a:pPr>
            <a:r>
              <a:rPr lang="es-HN" dirty="0" smtClean="0"/>
              <a:t>Control de calidad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Costos </a:t>
            </a:r>
            <a:r>
              <a:rPr lang="es-HN" dirty="0" err="1" smtClean="0"/>
              <a:t>Vo</a:t>
            </a:r>
            <a:r>
              <a:rPr lang="es-HN" dirty="0" smtClean="0"/>
              <a:t>. Bo.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Preparación proyectos para comité, aquí se calcula los costos directos, la fuente, supervisión, duración, modalidad, descentralizado, centralizado, empleo y mano de obra.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Se le asigna fuente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Se imprimen carpetas y el listado de todos los proyectos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Envío a comité</a:t>
            </a:r>
            <a:endParaRPr lang="es-HN" dirty="0"/>
          </a:p>
        </p:txBody>
      </p:sp>
      <p:sp>
        <p:nvSpPr>
          <p:cNvPr id="26" name="25 Rectángulo"/>
          <p:cNvSpPr/>
          <p:nvPr/>
        </p:nvSpPr>
        <p:spPr>
          <a:xfrm>
            <a:off x="4953000" y="533400"/>
            <a:ext cx="3617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PROYECTOS</a:t>
            </a:r>
            <a:endParaRPr lang="es-E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7" name="26 Conector"/>
          <p:cNvSpPr/>
          <p:nvPr/>
        </p:nvSpPr>
        <p:spPr>
          <a:xfrm>
            <a:off x="8686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30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772816"/>
            <a:ext cx="3808302" cy="3076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24" name="23 Rectángulo"/>
          <p:cNvSpPr/>
          <p:nvPr/>
        </p:nvSpPr>
        <p:spPr>
          <a:xfrm>
            <a:off x="228600" y="533400"/>
            <a:ext cx="4572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dirty="0" smtClean="0"/>
              <a:t>Aprobación</a:t>
            </a:r>
          </a:p>
          <a:p>
            <a:pPr lvl="0">
              <a:buFont typeface="Arial" pitchFamily="34" charset="0"/>
              <a:buChar char="•"/>
            </a:pPr>
            <a:r>
              <a:rPr lang="es-HN" dirty="0" smtClean="0"/>
              <a:t>Luz verde para Licitar</a:t>
            </a:r>
          </a:p>
          <a:p>
            <a:pPr lvl="0">
              <a:buFont typeface="Arial" pitchFamily="34" charset="0"/>
              <a:buChar char="•"/>
            </a:pPr>
            <a:endParaRPr lang="es-HN" dirty="0"/>
          </a:p>
        </p:txBody>
      </p:sp>
      <p:sp>
        <p:nvSpPr>
          <p:cNvPr id="25" name="24 Rectángulo"/>
          <p:cNvSpPr/>
          <p:nvPr/>
        </p:nvSpPr>
        <p:spPr>
          <a:xfrm>
            <a:off x="5670812" y="609600"/>
            <a:ext cx="2486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COMITE</a:t>
            </a:r>
            <a:endParaRPr lang="es-E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3.33333E-6 L 0.09167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  <a:endParaRPr lang="es-HN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576809" y="533400"/>
            <a:ext cx="45671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COntrataciones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0" y="381000"/>
            <a:ext cx="4572000" cy="40318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Licitación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Responder preguntas de oferentes.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Ingreso de todas las ofertas al sistema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entrega ofertas a la comisión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10 días para evaluar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Comisión remite el dictamen ha visto bueno del ministro.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arma el expediente con toda la documentación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emite la nota de adjudicación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reciben garantías (se envía originales a custodia de legal) y se firma el contrato. Las garantías de los oferentes perdedores se devuelven una vez firmado el contrato con la empresa ganadora.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ingresa a sistema monto contratado, fecha firma de contrato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envía esta documentación a Pre Intervención</a:t>
            </a:r>
            <a:endParaRPr lang="es-HN" sz="1600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7775" y="2282003"/>
            <a:ext cx="3772486" cy="2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6914" y="3353572"/>
            <a:ext cx="1383237" cy="91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63222" y="4425142"/>
            <a:ext cx="45719" cy="47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2924944"/>
            <a:ext cx="3667674" cy="1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  <a:endParaRPr lang="es-HN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3124200" y="2971800"/>
            <a:ext cx="54053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 </a:t>
            </a:r>
            <a:r>
              <a:rPr lang="es-ES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intervencion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28600" y="381000"/>
            <a:ext cx="45720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Revisión completa, tanto del expediente físico como en el sistema, la guía para ejecutar la revisión es el </a:t>
            </a:r>
            <a:r>
              <a:rPr lang="es-HN" sz="1600" dirty="0" err="1" smtClean="0"/>
              <a:t>Cheklist</a:t>
            </a:r>
            <a:r>
              <a:rPr lang="es-HN" sz="16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Tiempo estimado 1.5 horas por expediente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Toda la información del expediente debe coincidir 100% con el Sistema.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lleva un control de todos los expedientes con su código, monto y fecha de salida.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Toda la revisión anterior es antes de la firma del ministro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14" name="13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CuadroTexto"/>
          <p:cNvSpPr txBox="1"/>
          <p:nvPr/>
        </p:nvSpPr>
        <p:spPr>
          <a:xfrm rot="18181714">
            <a:off x="2615044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25" name="24 Rectángulo"/>
          <p:cNvSpPr/>
          <p:nvPr/>
        </p:nvSpPr>
        <p:spPr>
          <a:xfrm>
            <a:off x="4576809" y="381000"/>
            <a:ext cx="456719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Control y seguimiento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28600" y="381000"/>
            <a:ext cx="45720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Pre intervención remite el expediente a ventanilla de Control y Seguimiento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asigna un Fiscal al expediente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El fiscal verifica toda la información, garantías, no. Identidad, montos de contrato que coincidan con el sistema, recibos y facturas.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El fiscal genera proceso de gestión de anticipo o desembolso según el tipo de ejecución (Centralizada o Descentralizada)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Firma de Director de Control y Seguimiento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Escaneo y fotocopiado.</a:t>
            </a:r>
          </a:p>
          <a:p>
            <a:pPr lvl="0">
              <a:buFont typeface="Arial" pitchFamily="34" charset="0"/>
              <a:buChar char="•"/>
            </a:pPr>
            <a:r>
              <a:rPr lang="es-HN" sz="1600" dirty="0" smtClean="0"/>
              <a:t>Se envía a Pre intervención a revisión de nuevo.</a:t>
            </a:r>
            <a:endParaRPr lang="es-HN" sz="16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 l="30625" t="24219" r="26875" b="13281"/>
          <a:stretch>
            <a:fillRect/>
          </a:stretch>
        </p:blipFill>
        <p:spPr bwMode="auto">
          <a:xfrm>
            <a:off x="4876800" y="1954306"/>
            <a:ext cx="4038600" cy="475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28 Conector recto de flecha"/>
          <p:cNvCxnSpPr/>
          <p:nvPr/>
        </p:nvCxnSpPr>
        <p:spPr>
          <a:xfrm rot="5400000">
            <a:off x="29718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667000" y="3810000"/>
            <a:ext cx="1479829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Firma de Ministro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8100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5</a:t>
            </a:r>
            <a:endParaRPr lang="es-HN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352800" y="3429000"/>
            <a:ext cx="47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4.5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228600" y="5181600"/>
            <a:ext cx="8686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5 Conector"/>
          <p:cNvSpPr/>
          <p:nvPr/>
        </p:nvSpPr>
        <p:spPr>
          <a:xfrm>
            <a:off x="381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7" name="6 CuadroTexto"/>
          <p:cNvSpPr txBox="1"/>
          <p:nvPr/>
        </p:nvSpPr>
        <p:spPr>
          <a:xfrm rot="18181714">
            <a:off x="-151872" y="5565012"/>
            <a:ext cx="89986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Proyectos</a:t>
            </a:r>
            <a:endParaRPr lang="es-HN" sz="1400" dirty="0"/>
          </a:p>
        </p:txBody>
      </p:sp>
      <p:sp>
        <p:nvSpPr>
          <p:cNvPr id="8" name="7 Conector"/>
          <p:cNvSpPr/>
          <p:nvPr/>
        </p:nvSpPr>
        <p:spPr>
          <a:xfrm>
            <a:off x="11430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9" name="8 CuadroTexto"/>
          <p:cNvSpPr txBox="1"/>
          <p:nvPr/>
        </p:nvSpPr>
        <p:spPr>
          <a:xfrm rot="18181714">
            <a:off x="729849" y="5484804"/>
            <a:ext cx="708527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Comité</a:t>
            </a:r>
            <a:endParaRPr lang="es-HN" sz="1400" dirty="0"/>
          </a:p>
        </p:txBody>
      </p:sp>
      <p:sp>
        <p:nvSpPr>
          <p:cNvPr id="10" name="9 Conector"/>
          <p:cNvSpPr/>
          <p:nvPr/>
        </p:nvSpPr>
        <p:spPr>
          <a:xfrm>
            <a:off x="2057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1" name="10 CuadroTexto"/>
          <p:cNvSpPr txBox="1"/>
          <p:nvPr/>
        </p:nvSpPr>
        <p:spPr>
          <a:xfrm rot="18181714">
            <a:off x="1132171" y="5726367"/>
            <a:ext cx="1284775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Contrataciones</a:t>
            </a:r>
          </a:p>
        </p:txBody>
      </p:sp>
      <p:sp>
        <p:nvSpPr>
          <p:cNvPr id="12" name="11 Conector"/>
          <p:cNvSpPr/>
          <p:nvPr/>
        </p:nvSpPr>
        <p:spPr>
          <a:xfrm>
            <a:off x="29718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3" name="12 CuadroTexto"/>
          <p:cNvSpPr txBox="1"/>
          <p:nvPr/>
        </p:nvSpPr>
        <p:spPr>
          <a:xfrm rot="18181714">
            <a:off x="1946684" y="5770019"/>
            <a:ext cx="138890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 Intervención</a:t>
            </a:r>
          </a:p>
        </p:txBody>
      </p:sp>
      <p:sp>
        <p:nvSpPr>
          <p:cNvPr id="14" name="13 Conector"/>
          <p:cNvSpPr/>
          <p:nvPr/>
        </p:nvSpPr>
        <p:spPr>
          <a:xfrm>
            <a:off x="38862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5" name="14 CuadroTexto"/>
          <p:cNvSpPr txBox="1"/>
          <p:nvPr/>
        </p:nvSpPr>
        <p:spPr>
          <a:xfrm rot="18181714">
            <a:off x="2615044" y="5865441"/>
            <a:ext cx="1800558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Control y Seguimiento</a:t>
            </a:r>
            <a:endParaRPr lang="es-HN" sz="1400" dirty="0"/>
          </a:p>
        </p:txBody>
      </p:sp>
      <p:sp>
        <p:nvSpPr>
          <p:cNvPr id="16" name="15 Conector"/>
          <p:cNvSpPr/>
          <p:nvPr/>
        </p:nvSpPr>
        <p:spPr>
          <a:xfrm>
            <a:off x="5105400" y="5105400"/>
            <a:ext cx="152400" cy="152400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7" name="16 CuadroTexto"/>
          <p:cNvSpPr txBox="1"/>
          <p:nvPr/>
        </p:nvSpPr>
        <p:spPr>
          <a:xfrm rot="18181714">
            <a:off x="4156482" y="5770018"/>
            <a:ext cx="1388906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/>
              <a:t>Pre Intervención</a:t>
            </a:r>
            <a:endParaRPr lang="es-HN" sz="1400" dirty="0"/>
          </a:p>
        </p:txBody>
      </p:sp>
      <p:sp>
        <p:nvSpPr>
          <p:cNvPr id="25" name="24 Rectángulo"/>
          <p:cNvSpPr/>
          <p:nvPr/>
        </p:nvSpPr>
        <p:spPr>
          <a:xfrm>
            <a:off x="3657600" y="1524000"/>
            <a:ext cx="51767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 </a:t>
            </a:r>
            <a:r>
              <a:rPr lang="es-ES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intervencion</a:t>
            </a:r>
            <a:endParaRPr lang="es-E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28600" y="381000"/>
            <a:ext cx="4572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s-HN" sz="1600" dirty="0" smtClean="0"/>
              <a:t>Recibe de Control y Seguimiento el expediente antes de ser enviado a finanzas para generar el pago, esto con el objetivo de revisar todo lo que respecta a la orden de pago, ya sea anticipo o transferencia.</a:t>
            </a:r>
            <a:endParaRPr lang="es-HN" sz="1600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26 Conector recto de flecha"/>
          <p:cNvCxnSpPr/>
          <p:nvPr/>
        </p:nvCxnSpPr>
        <p:spPr>
          <a:xfrm rot="5400000">
            <a:off x="29718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67000" y="3810000"/>
            <a:ext cx="1479829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Firma de Ministro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04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1</a:t>
            </a:r>
            <a:endParaRPr lang="es-HN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0668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2</a:t>
            </a:r>
            <a:endParaRPr lang="es-HN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981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3</a:t>
            </a:r>
            <a:endParaRPr lang="es-HN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8956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</a:t>
            </a:r>
            <a:endParaRPr lang="es-HN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8100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5</a:t>
            </a:r>
            <a:endParaRPr lang="es-HN" dirty="0"/>
          </a:p>
        </p:txBody>
      </p:sp>
      <p:sp>
        <p:nvSpPr>
          <p:cNvPr id="34" name="33 CuadroTexto"/>
          <p:cNvSpPr txBox="1"/>
          <p:nvPr/>
        </p:nvSpPr>
        <p:spPr>
          <a:xfrm>
            <a:off x="5029200" y="4648200"/>
            <a:ext cx="301686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6</a:t>
            </a:r>
            <a:endParaRPr lang="es-HN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352800" y="3429000"/>
            <a:ext cx="47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HN" dirty="0" smtClean="0"/>
              <a:t>4.5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166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1576</Words>
  <Application>Microsoft Office PowerPoint</Application>
  <PresentationFormat>On-screen Show (4:3)</PresentationFormat>
  <Paragraphs>313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El Ciclo del Proyecto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Modelo Ciclo de Proyectos  para la planificación, selección y  ejecución de proyectos A&amp;S Fondos COSUDE</vt:lpstr>
      <vt:lpstr>Antecedentes del modelo de intervención</vt:lpstr>
      <vt:lpstr>Características principales del modelo</vt:lpstr>
      <vt:lpstr>Pasos principales del modelo</vt:lpstr>
      <vt:lpstr>Efectividad del modelo</vt:lpstr>
      <vt:lpstr>PowerPoint Presentation</vt:lpstr>
      <vt:lpstr>Análisis de costos unitarios</vt:lpstr>
      <vt:lpstr>Costos unitarios</vt:lpstr>
      <vt:lpstr>Líneas de corte</vt:lpstr>
      <vt:lpstr>Eficiencia del modelo</vt:lpstr>
      <vt:lpstr>Conclusiones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Control y Seguimiento</dc:title>
  <dc:creator>amartinez</dc:creator>
  <cp:lastModifiedBy>Petra Brussee</cp:lastModifiedBy>
  <cp:revision>127</cp:revision>
  <dcterms:created xsi:type="dcterms:W3CDTF">2010-05-27T14:56:15Z</dcterms:created>
  <dcterms:modified xsi:type="dcterms:W3CDTF">2014-03-15T12:24:06Z</dcterms:modified>
</cp:coreProperties>
</file>