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9" r:id="rId2"/>
    <p:sldId id="257" r:id="rId3"/>
    <p:sldId id="258" r:id="rId4"/>
    <p:sldId id="271" r:id="rId5"/>
    <p:sldId id="273" r:id="rId6"/>
    <p:sldId id="280" r:id="rId7"/>
    <p:sldId id="279" r:id="rId8"/>
    <p:sldId id="274" r:id="rId9"/>
    <p:sldId id="275" r:id="rId10"/>
    <p:sldId id="260" r:id="rId11"/>
    <p:sldId id="277" r:id="rId12"/>
    <p:sldId id="27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a"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28C9C2-107E-458E-838D-B24BD0A3E48D}" type="datetimeFigureOut">
              <a:rPr lang="en-US" smtClean="0"/>
              <a:pPr/>
              <a:t>3/15/2014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BCC743-6CBF-4932-A420-D3185A99C0C2}" type="slidenum">
              <a:rPr lang="en-US" smtClean="0"/>
              <a:pPr/>
              <a:t>‹#›</a:t>
            </a:fld>
            <a:endParaRPr lang="en-US"/>
          </a:p>
        </p:txBody>
      </p:sp>
    </p:spTree>
    <p:extLst>
      <p:ext uri="{BB962C8B-B14F-4D97-AF65-F5344CB8AC3E}">
        <p14:creationId xmlns:p14="http://schemas.microsoft.com/office/powerpoint/2010/main" val="1294698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BCC743-6CBF-4932-A420-D3185A99C0C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C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CO"/>
          </a:p>
        </p:txBody>
      </p:sp>
      <p:sp>
        <p:nvSpPr>
          <p:cNvPr id="4" name="Date Placeholder 3"/>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278230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74106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C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41790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64334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C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3963448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5" name="Date Placeholder 4"/>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3912521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C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7" name="Date Placeholder 6"/>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3757197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CO"/>
          </a:p>
        </p:txBody>
      </p:sp>
      <p:sp>
        <p:nvSpPr>
          <p:cNvPr id="3" name="Date Placeholder 2"/>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1727508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21379544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C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1954800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C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0313-8677-480F-B623-841AB374A31E}" type="datetimeFigureOut">
              <a:rPr lang="es-CO" smtClean="0"/>
              <a:pPr/>
              <a:t>15/03/2014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0F83428-F40A-4231-8B6E-EEBFB32CF5C8}" type="slidenum">
              <a:rPr lang="es-CO" smtClean="0"/>
              <a:pPr/>
              <a:t>‹#›</a:t>
            </a:fld>
            <a:endParaRPr lang="es-CO"/>
          </a:p>
        </p:txBody>
      </p:sp>
    </p:spTree>
    <p:extLst>
      <p:ext uri="{BB962C8B-B14F-4D97-AF65-F5344CB8AC3E}">
        <p14:creationId xmlns:p14="http://schemas.microsoft.com/office/powerpoint/2010/main" val="3974521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C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C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60313-8677-480F-B623-841AB374A31E}" type="datetimeFigureOut">
              <a:rPr lang="es-CO" smtClean="0"/>
              <a:pPr/>
              <a:t>15/03/2014</a:t>
            </a:fld>
            <a:endParaRPr lang="es-C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3428-F40A-4231-8B6E-EEBFB32CF5C8}" type="slidenum">
              <a:rPr lang="es-CO" smtClean="0"/>
              <a:pPr/>
              <a:t>‹#›</a:t>
            </a:fld>
            <a:endParaRPr lang="es-CO"/>
          </a:p>
        </p:txBody>
      </p:sp>
    </p:spTree>
    <p:extLst>
      <p:ext uri="{BB962C8B-B14F-4D97-AF65-F5344CB8AC3E}">
        <p14:creationId xmlns:p14="http://schemas.microsoft.com/office/powerpoint/2010/main" val="2005781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Desktop\Para seminario WashCost HN\1 Fondo Presentaciones FHIS copy.jpg"/>
          <p:cNvPicPr>
            <a:picLocks noChangeAspect="1" noChangeArrowheads="1"/>
          </p:cNvPicPr>
          <p:nvPr/>
        </p:nvPicPr>
        <p:blipFill>
          <a:blip r:embed="rId3" cstate="print"/>
          <a:srcRect/>
          <a:stretch>
            <a:fillRect/>
          </a:stretch>
        </p:blipFill>
        <p:spPr bwMode="auto">
          <a:xfrm>
            <a:off x="0" y="0"/>
            <a:ext cx="9145102" cy="6858000"/>
          </a:xfrm>
          <a:prstGeom prst="rect">
            <a:avLst/>
          </a:prstGeom>
          <a:noFill/>
        </p:spPr>
      </p:pic>
      <p:sp>
        <p:nvSpPr>
          <p:cNvPr id="2" name="Title 1"/>
          <p:cNvSpPr>
            <a:spLocks noGrp="1"/>
          </p:cNvSpPr>
          <p:nvPr>
            <p:ph type="ctrTitle"/>
          </p:nvPr>
        </p:nvSpPr>
        <p:spPr>
          <a:xfrm>
            <a:off x="611560" y="2996952"/>
            <a:ext cx="7772400" cy="2160241"/>
          </a:xfrm>
        </p:spPr>
        <p:txBody>
          <a:bodyPr>
            <a:noAutofit/>
          </a:bodyPr>
          <a:lstStyle/>
          <a:p>
            <a:r>
              <a:rPr lang="es-CO" sz="3600" b="1" dirty="0" smtClean="0"/>
              <a:t>Programa 1793-HO</a:t>
            </a:r>
            <a:br>
              <a:rPr lang="es-CO" sz="3600" b="1" dirty="0" smtClean="0"/>
            </a:br>
            <a:r>
              <a:rPr lang="es-HN" sz="3200" dirty="0"/>
              <a:t>Suplemento del Programa de Inversiones en Agua Potable y Saneamiento</a:t>
            </a:r>
            <a:endParaRPr lang="es-CO" sz="3200" dirty="0"/>
          </a:p>
        </p:txBody>
      </p:sp>
    </p:spTree>
    <p:extLst>
      <p:ext uri="{BB962C8B-B14F-4D97-AF65-F5344CB8AC3E}">
        <p14:creationId xmlns:p14="http://schemas.microsoft.com/office/powerpoint/2010/main" val="3772504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b="1" dirty="0" smtClean="0"/>
              <a:t>Efectividad del modelo</a:t>
            </a:r>
            <a:endParaRPr lang="es-CO" b="1" dirty="0"/>
          </a:p>
        </p:txBody>
      </p:sp>
      <p:graphicFrame>
        <p:nvGraphicFramePr>
          <p:cNvPr id="4" name="Table 3"/>
          <p:cNvGraphicFramePr>
            <a:graphicFrameLocks noGrp="1"/>
          </p:cNvGraphicFramePr>
          <p:nvPr>
            <p:extLst>
              <p:ext uri="{D42A27DB-BD31-4B8C-83A1-F6EECF244321}">
                <p14:modId xmlns:p14="http://schemas.microsoft.com/office/powerpoint/2010/main" val="4262677624"/>
              </p:ext>
            </p:extLst>
          </p:nvPr>
        </p:nvGraphicFramePr>
        <p:xfrm>
          <a:off x="395536" y="1340769"/>
          <a:ext cx="8496944" cy="4754880"/>
        </p:xfrm>
        <a:graphic>
          <a:graphicData uri="http://schemas.openxmlformats.org/drawingml/2006/table">
            <a:tbl>
              <a:tblPr firstRow="1" bandRow="1">
                <a:tableStyleId>{BDBED569-4797-4DF1-A0F4-6AAB3CD982D8}</a:tableStyleId>
              </a:tblPr>
              <a:tblGrid>
                <a:gridCol w="1944216"/>
                <a:gridCol w="6552728"/>
              </a:tblGrid>
              <a:tr h="1332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Describa los principales efectos del modelo</a:t>
                      </a:r>
                      <a:endParaRPr lang="es-CO" b="1" dirty="0" smtClean="0"/>
                    </a:p>
                  </a:txBody>
                  <a:tcPr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b="0" dirty="0" smtClean="0">
                          <a:latin typeface="Swis721 Lt BT" pitchFamily="34" charset="0"/>
                        </a:rPr>
                        <a:t>Fortalecimiento</a:t>
                      </a:r>
                      <a:r>
                        <a:rPr lang="es-ES" sz="1800" b="0" baseline="0" dirty="0" smtClean="0">
                          <a:latin typeface="Swis721 Lt BT" pitchFamily="34" charset="0"/>
                        </a:rPr>
                        <a:t> de </a:t>
                      </a:r>
                      <a:r>
                        <a:rPr lang="es-ES" sz="1800" b="0" dirty="0" smtClean="0">
                          <a:latin typeface="Swis721 Lt BT" pitchFamily="34" charset="0"/>
                        </a:rPr>
                        <a:t>los operadores municipales del servicio de APS con herramientas que permitan mejorar estos servicios y darles sostenibilidad institucional, financiera y ambiental</a:t>
                      </a:r>
                      <a:endParaRPr lang="es-ES" sz="1800" b="0" dirty="0" smtClean="0">
                        <a:solidFill>
                          <a:srgbClr val="FF0000"/>
                        </a:solidFill>
                        <a:latin typeface="Swis721 Lt BT" pitchFamily="34" charset="0"/>
                      </a:endParaRP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b="0" kern="1200" dirty="0" smtClean="0">
                          <a:solidFill>
                            <a:schemeClr val="tx1"/>
                          </a:solidFill>
                          <a:latin typeface="Swis721 Lt BT" pitchFamily="34" charset="0"/>
                          <a:ea typeface="+mn-ea"/>
                          <a:cs typeface="+mn-cs"/>
                        </a:rPr>
                        <a:t>Ejecución de obras de infraestructura que permitan las mejoras de operación requeridas por las comunidades.</a:t>
                      </a:r>
                      <a:endParaRPr lang="es-HN" sz="1800" b="0" kern="1200" dirty="0" smtClean="0">
                        <a:solidFill>
                          <a:schemeClr val="tx1"/>
                        </a:solidFill>
                        <a:latin typeface="Swis721 Lt BT" pitchFamily="34" charset="0"/>
                        <a:ea typeface="+mn-ea"/>
                        <a:cs typeface="+mn-cs"/>
                      </a:endParaRP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b="0" dirty="0" smtClean="0">
                          <a:latin typeface="Swis721 Lt BT" pitchFamily="34" charset="0"/>
                        </a:rPr>
                        <a:t>En cuanto a las intervenciones de carácter institucional, el Programa prevé el apoyo al ente regulador del servicio de APS en el país (ERSAPS) para consolidar sus funciones reguladoras, así como también apoyar al SANAA y a la AMDC en la ejecución de los estudios básicos requeridos para apoyar el proceso de transferencia del servicio a la municipalidad de Tegucigalpa.</a:t>
                      </a:r>
                      <a:endParaRPr lang="es-HN" sz="1800" b="0" dirty="0" smtClean="0">
                        <a:latin typeface="Swis721 Lt BT" pitchFamily="34" charset="0"/>
                      </a:endParaRPr>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800" b="0" dirty="0" smtClean="0">
                          <a:latin typeface="Swis721 Lt BT" pitchFamily="34" charset="0"/>
                        </a:rPr>
                        <a:t>El programa contempla otorgar apoyo financiero a un número de municipalidades que han expresado su compromiso de acometer las reformas necesarias para lograr la mejora y modernización de los servicios de APS. </a:t>
                      </a:r>
                    </a:p>
                  </a:txBody>
                  <a:tcPr anchor="ctr"/>
                </a:tc>
              </a:tr>
            </a:tbl>
          </a:graphicData>
        </a:graphic>
      </p:graphicFrame>
    </p:spTree>
    <p:extLst>
      <p:ext uri="{BB962C8B-B14F-4D97-AF65-F5344CB8AC3E}">
        <p14:creationId xmlns:p14="http://schemas.microsoft.com/office/powerpoint/2010/main" val="6816708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CO" b="1" dirty="0" smtClean="0"/>
              <a:t>Efectividad del modelo</a:t>
            </a:r>
            <a:endParaRPr lang="es-CO" b="1" dirty="0"/>
          </a:p>
        </p:txBody>
      </p:sp>
      <p:graphicFrame>
        <p:nvGraphicFramePr>
          <p:cNvPr id="4" name="Table 3"/>
          <p:cNvGraphicFramePr>
            <a:graphicFrameLocks noGrp="1"/>
          </p:cNvGraphicFramePr>
          <p:nvPr>
            <p:extLst>
              <p:ext uri="{D42A27DB-BD31-4B8C-83A1-F6EECF244321}">
                <p14:modId xmlns:p14="http://schemas.microsoft.com/office/powerpoint/2010/main" val="1821049123"/>
              </p:ext>
            </p:extLst>
          </p:nvPr>
        </p:nvGraphicFramePr>
        <p:xfrm>
          <a:off x="395536" y="1340769"/>
          <a:ext cx="8496944" cy="5330944"/>
        </p:xfrm>
        <a:graphic>
          <a:graphicData uri="http://schemas.openxmlformats.org/drawingml/2006/table">
            <a:tbl>
              <a:tblPr firstRow="1" bandRow="1">
                <a:tableStyleId>{BDBED569-4797-4DF1-A0F4-6AAB3CD982D8}</a:tableStyleId>
              </a:tblPr>
              <a:tblGrid>
                <a:gridCol w="1944216"/>
                <a:gridCol w="6552728"/>
              </a:tblGrid>
              <a:tr h="1332736">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2400" b="1" kern="1200" dirty="0" smtClean="0">
                          <a:solidFill>
                            <a:schemeClr val="tx1"/>
                          </a:solidFill>
                          <a:latin typeface="+mn-lt"/>
                          <a:ea typeface="+mn-ea"/>
                          <a:cs typeface="+mn-cs"/>
                        </a:rPr>
                        <a:t>Describa los principales efectos del modelo</a:t>
                      </a:r>
                    </a:p>
                    <a:p>
                      <a:pPr marL="0" marR="0" indent="0" algn="l" defTabSz="914400" rtl="0" eaLnBrk="1" fontAlgn="auto" latinLnBrk="0" hangingPunct="1">
                        <a:lnSpc>
                          <a:spcPct val="100000"/>
                        </a:lnSpc>
                        <a:spcBef>
                          <a:spcPts val="0"/>
                        </a:spcBef>
                        <a:spcAft>
                          <a:spcPts val="0"/>
                        </a:spcAft>
                        <a:buClrTx/>
                        <a:buSzTx/>
                        <a:buFontTx/>
                        <a:buNone/>
                        <a:tabLst/>
                        <a:defRPr/>
                      </a:pPr>
                      <a:endParaRPr lang="es-CO"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s-CO" b="1" dirty="0" smtClean="0"/>
                    </a:p>
                  </a:txBody>
                  <a:tcPr anchor="ctr"/>
                </a:tc>
                <a:tc>
                  <a:txBody>
                    <a:bodyPr/>
                    <a:lstStyle/>
                    <a:p>
                      <a:pPr algn="just">
                        <a:spcBef>
                          <a:spcPts val="600"/>
                        </a:spcBef>
                        <a:spcAft>
                          <a:spcPts val="600"/>
                        </a:spcAft>
                      </a:pPr>
                      <a:r>
                        <a:rPr lang="es-HN" sz="2400" b="0" dirty="0">
                          <a:effectLst/>
                          <a:latin typeface="Swis721 Lt BT"/>
                          <a:ea typeface="Times New Roman"/>
                        </a:rPr>
                        <a:t>Cobertura de los servicios municipales de agua potable ampliada en 11.470 conexiones</a:t>
                      </a:r>
                      <a:endParaRPr lang="es-HN" sz="2800" b="0" dirty="0">
                        <a:effectLst/>
                        <a:latin typeface="Swis721 Lt BT"/>
                        <a:ea typeface="Times New Roman"/>
                      </a:endParaRPr>
                    </a:p>
                  </a:txBody>
                  <a:tcPr marL="68580" marR="68580" marT="0" marB="0"/>
                </a:tc>
              </a:tr>
              <a:tr h="1332736">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b="1" dirty="0" smtClean="0"/>
                    </a:p>
                  </a:txBody>
                  <a:tcPr anchor="ctr"/>
                </a:tc>
                <a:tc>
                  <a:txBody>
                    <a:bodyPr/>
                    <a:lstStyle/>
                    <a:p>
                      <a:pPr algn="just">
                        <a:spcBef>
                          <a:spcPts val="600"/>
                        </a:spcBef>
                        <a:spcAft>
                          <a:spcPts val="600"/>
                        </a:spcAft>
                      </a:pPr>
                      <a:r>
                        <a:rPr lang="es-HN" sz="2400" dirty="0">
                          <a:effectLst/>
                          <a:latin typeface="Swis721 Lt BT"/>
                          <a:ea typeface="Times New Roman"/>
                        </a:rPr>
                        <a:t>Cobertura de los servicios municipales de saneamiento ampliada en 8.694 conexiones</a:t>
                      </a:r>
                      <a:endParaRPr lang="es-HN" sz="2800" dirty="0">
                        <a:effectLst/>
                        <a:latin typeface="Swis721 Lt BT"/>
                        <a:ea typeface="Times New Roman"/>
                      </a:endParaRPr>
                    </a:p>
                  </a:txBody>
                  <a:tcPr marL="68580" marR="68580" marT="0" marB="0"/>
                </a:tc>
              </a:tr>
              <a:tr h="1332736">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b="1" dirty="0" smtClean="0"/>
                    </a:p>
                  </a:txBody>
                  <a:tcPr anchor="ctr"/>
                </a:tc>
                <a:tc>
                  <a:txBody>
                    <a:bodyPr/>
                    <a:lstStyle/>
                    <a:p>
                      <a:pPr algn="just">
                        <a:spcBef>
                          <a:spcPts val="600"/>
                        </a:spcBef>
                        <a:spcAft>
                          <a:spcPts val="600"/>
                        </a:spcAft>
                      </a:pPr>
                      <a:r>
                        <a:rPr lang="es-HN" sz="2400" dirty="0">
                          <a:effectLst/>
                          <a:latin typeface="Swis721 Lt BT"/>
                          <a:ea typeface="Times New Roman"/>
                        </a:rPr>
                        <a:t>21 operadores de servicios públicos municipales funcionando de manera </a:t>
                      </a:r>
                      <a:r>
                        <a:rPr lang="es-HN" sz="2400" dirty="0" smtClean="0">
                          <a:effectLst/>
                          <a:latin typeface="Swis721 Lt BT"/>
                          <a:ea typeface="Times New Roman"/>
                        </a:rPr>
                        <a:t>eficiente</a:t>
                      </a:r>
                    </a:p>
                    <a:p>
                      <a:pPr algn="just">
                        <a:spcBef>
                          <a:spcPts val="600"/>
                        </a:spcBef>
                        <a:spcAft>
                          <a:spcPts val="600"/>
                        </a:spcAft>
                      </a:pPr>
                      <a:endParaRPr lang="es-HN" sz="2800" dirty="0">
                        <a:effectLst/>
                        <a:latin typeface="Swis721 Lt BT"/>
                        <a:ea typeface="Times New Roman"/>
                      </a:endParaRPr>
                    </a:p>
                  </a:txBody>
                  <a:tcPr marL="68580" marR="68580" marT="0" marB="0"/>
                </a:tc>
              </a:tr>
              <a:tr h="1332736">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s-CO" sz="2400" b="1" dirty="0" smtClean="0"/>
                    </a:p>
                  </a:txBody>
                  <a:tcPr anchor="ctr"/>
                </a:tc>
                <a:tc>
                  <a:txBody>
                    <a:bodyPr/>
                    <a:lstStyle/>
                    <a:p>
                      <a:pPr algn="just">
                        <a:spcBef>
                          <a:spcPts val="600"/>
                        </a:spcBef>
                        <a:spcAft>
                          <a:spcPts val="600"/>
                        </a:spcAft>
                      </a:pPr>
                      <a:r>
                        <a:rPr lang="es-HN" sz="2400" kern="1200" dirty="0" smtClean="0">
                          <a:solidFill>
                            <a:schemeClr val="tx1"/>
                          </a:solidFill>
                          <a:effectLst/>
                          <a:latin typeface="+mn-lt"/>
                          <a:ea typeface="+mn-ea"/>
                          <a:cs typeface="+mn-cs"/>
                        </a:rPr>
                        <a:t>Proceso de transferencia de las competencias del SANAA a la AMDC programado</a:t>
                      </a:r>
                      <a:endParaRPr lang="es-HN" sz="3600" dirty="0">
                        <a:effectLst/>
                        <a:latin typeface="Swis721 Lt BT"/>
                        <a:ea typeface="Times New Roman"/>
                      </a:endParaRPr>
                    </a:p>
                  </a:txBody>
                  <a:tcPr marL="68580" marR="68580" marT="0" marB="0"/>
                </a:tc>
              </a:tr>
            </a:tbl>
          </a:graphicData>
        </a:graphic>
      </p:graphicFrame>
    </p:spTree>
    <p:extLst>
      <p:ext uri="{BB962C8B-B14F-4D97-AF65-F5344CB8AC3E}">
        <p14:creationId xmlns:p14="http://schemas.microsoft.com/office/powerpoint/2010/main" val="1822973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Limitaciones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3648453422"/>
              </p:ext>
            </p:extLst>
          </p:nvPr>
        </p:nvGraphicFramePr>
        <p:xfrm>
          <a:off x="323528" y="1052736"/>
          <a:ext cx="8496944" cy="5544616"/>
        </p:xfrm>
        <a:graphic>
          <a:graphicData uri="http://schemas.openxmlformats.org/drawingml/2006/table">
            <a:tbl>
              <a:tblPr firstRow="1" bandRow="1">
                <a:tableStyleId>{BDBED569-4797-4DF1-A0F4-6AAB3CD982D8}</a:tableStyleId>
              </a:tblPr>
              <a:tblGrid>
                <a:gridCol w="2232248"/>
                <a:gridCol w="6264696"/>
              </a:tblGrid>
              <a:tr h="5544616">
                <a:tc>
                  <a:txBody>
                    <a:bodyPr/>
                    <a:lstStyle/>
                    <a:p>
                      <a:r>
                        <a:rPr lang="es-CO" dirty="0" smtClean="0"/>
                        <a:t>Cuáles son las limitaciones del modelo en términos de su efectividad?</a:t>
                      </a:r>
                      <a:endParaRPr lang="es-CO" dirty="0"/>
                    </a:p>
                  </a:txBody>
                  <a:tcPr anchor="ctr"/>
                </a:tc>
                <a:tc>
                  <a:txBody>
                    <a:bodyPr/>
                    <a:lstStyle/>
                    <a:p>
                      <a:pPr marL="285750" indent="-285750" algn="just">
                        <a:buFont typeface="Arial" pitchFamily="34" charset="0"/>
                        <a:buChar char="•"/>
                      </a:pPr>
                      <a:r>
                        <a:rPr lang="en-US" sz="2000" b="0" kern="1200" dirty="0" smtClean="0">
                          <a:solidFill>
                            <a:schemeClr val="tx1"/>
                          </a:solidFill>
                          <a:effectLst/>
                          <a:latin typeface="Swis721 Lt BT" pitchFamily="34" charset="0"/>
                          <a:ea typeface="+mn-ea"/>
                          <a:cs typeface="+mn-cs"/>
                        </a:rPr>
                        <a:t>Ha </a:t>
                      </a:r>
                      <a:r>
                        <a:rPr lang="en-US" sz="2000" b="0" kern="1200" dirty="0" err="1" smtClean="0">
                          <a:solidFill>
                            <a:schemeClr val="tx1"/>
                          </a:solidFill>
                          <a:effectLst/>
                          <a:latin typeface="Swis721 Lt BT" pitchFamily="34" charset="0"/>
                          <a:ea typeface="+mn-ea"/>
                          <a:cs typeface="+mn-cs"/>
                        </a:rPr>
                        <a:t>sido</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diicil</a:t>
                      </a:r>
                      <a:r>
                        <a:rPr lang="en-US" sz="2000" b="0" kern="1200" dirty="0" smtClean="0">
                          <a:solidFill>
                            <a:schemeClr val="tx1"/>
                          </a:solidFill>
                          <a:effectLst/>
                          <a:latin typeface="Swis721 Lt BT" pitchFamily="34" charset="0"/>
                          <a:ea typeface="+mn-ea"/>
                          <a:cs typeface="+mn-cs"/>
                        </a:rPr>
                        <a:t> la </a:t>
                      </a:r>
                      <a:r>
                        <a:rPr lang="en-US" sz="2000" b="0" kern="1200" dirty="0" err="1" smtClean="0">
                          <a:solidFill>
                            <a:schemeClr val="tx1"/>
                          </a:solidFill>
                          <a:effectLst/>
                          <a:latin typeface="Swis721 Lt BT" pitchFamily="34" charset="0"/>
                          <a:ea typeface="+mn-ea"/>
                          <a:cs typeface="+mn-cs"/>
                        </a:rPr>
                        <a:t>coordinación</a:t>
                      </a:r>
                      <a:r>
                        <a:rPr lang="en-US" sz="2000" b="0" kern="1200" baseline="0" dirty="0" smtClean="0">
                          <a:solidFill>
                            <a:schemeClr val="tx1"/>
                          </a:solidFill>
                          <a:effectLst/>
                          <a:latin typeface="Swis721 Lt BT" pitchFamily="34" charset="0"/>
                          <a:ea typeface="+mn-ea"/>
                          <a:cs typeface="+mn-cs"/>
                        </a:rPr>
                        <a:t> entre los </a:t>
                      </a:r>
                      <a:r>
                        <a:rPr lang="en-US" sz="2000" b="0" kern="1200" baseline="0" dirty="0" err="1" smtClean="0">
                          <a:solidFill>
                            <a:schemeClr val="tx1"/>
                          </a:solidFill>
                          <a:effectLst/>
                          <a:latin typeface="Swis721 Lt BT" pitchFamily="34" charset="0"/>
                          <a:ea typeface="+mn-ea"/>
                          <a:cs typeface="+mn-cs"/>
                        </a:rPr>
                        <a:t>diferentes</a:t>
                      </a:r>
                      <a:r>
                        <a:rPr lang="en-US" sz="2000" b="0" kern="1200" baseline="0" dirty="0" smtClean="0">
                          <a:solidFill>
                            <a:schemeClr val="tx1"/>
                          </a:solidFill>
                          <a:effectLst/>
                          <a:latin typeface="Swis721 Lt BT" pitchFamily="34" charset="0"/>
                          <a:ea typeface="+mn-ea"/>
                          <a:cs typeface="+mn-cs"/>
                        </a:rPr>
                        <a:t> </a:t>
                      </a:r>
                      <a:r>
                        <a:rPr lang="en-US" sz="2000" b="0" kern="1200" baseline="0" dirty="0" err="1" smtClean="0">
                          <a:solidFill>
                            <a:schemeClr val="tx1"/>
                          </a:solidFill>
                          <a:effectLst/>
                          <a:latin typeface="Swis721 Lt BT" pitchFamily="34" charset="0"/>
                          <a:ea typeface="+mn-ea"/>
                          <a:cs typeface="+mn-cs"/>
                        </a:rPr>
                        <a:t>actores</a:t>
                      </a:r>
                      <a:endParaRPr lang="en-US" sz="2000" b="0" kern="1200" baseline="0" dirty="0" smtClean="0">
                        <a:solidFill>
                          <a:schemeClr val="tx1"/>
                        </a:solidFill>
                        <a:effectLst/>
                        <a:latin typeface="Swis721 Lt BT" pitchFamily="34" charset="0"/>
                        <a:ea typeface="+mn-ea"/>
                        <a:cs typeface="+mn-cs"/>
                      </a:endParaRPr>
                    </a:p>
                    <a:p>
                      <a:pPr marL="285750" indent="-285750" algn="just" defTabSz="914400" rtl="0" eaLnBrk="1" latinLnBrk="0" hangingPunct="1">
                        <a:buFont typeface="Arial" pitchFamily="34" charset="0"/>
                        <a:buChar char="•"/>
                      </a:pPr>
                      <a:r>
                        <a:rPr lang="en-US" sz="2000" b="0" kern="1200" dirty="0" err="1" smtClean="0">
                          <a:solidFill>
                            <a:schemeClr val="tx1"/>
                          </a:solidFill>
                          <a:effectLst/>
                          <a:latin typeface="Swis721 Lt BT" pitchFamily="34" charset="0"/>
                          <a:ea typeface="+mn-ea"/>
                          <a:cs typeface="+mn-cs"/>
                        </a:rPr>
                        <a:t>Aun</a:t>
                      </a:r>
                      <a:r>
                        <a:rPr lang="en-US" sz="2000" b="0" kern="1200" dirty="0" smtClean="0">
                          <a:solidFill>
                            <a:schemeClr val="tx1"/>
                          </a:solidFill>
                          <a:effectLst/>
                          <a:latin typeface="Swis721 Lt BT" pitchFamily="34" charset="0"/>
                          <a:ea typeface="+mn-ea"/>
                          <a:cs typeface="+mn-cs"/>
                        </a:rPr>
                        <a:t> no se </a:t>
                      </a:r>
                      <a:r>
                        <a:rPr lang="en-US" sz="2000" b="0" kern="1200" dirty="0" err="1" smtClean="0">
                          <a:solidFill>
                            <a:schemeClr val="tx1"/>
                          </a:solidFill>
                          <a:effectLst/>
                          <a:latin typeface="Swis721 Lt BT" pitchFamily="34" charset="0"/>
                          <a:ea typeface="+mn-ea"/>
                          <a:cs typeface="+mn-cs"/>
                        </a:rPr>
                        <a:t>logra</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que</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las</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municipalidades</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completen</a:t>
                      </a:r>
                      <a:r>
                        <a:rPr lang="en-US" sz="2000" b="0" kern="1200" dirty="0" smtClean="0">
                          <a:solidFill>
                            <a:schemeClr val="tx1"/>
                          </a:solidFill>
                          <a:effectLst/>
                          <a:latin typeface="Swis721 Lt BT" pitchFamily="34" charset="0"/>
                          <a:ea typeface="+mn-ea"/>
                          <a:cs typeface="+mn-cs"/>
                        </a:rPr>
                        <a:t> los </a:t>
                      </a:r>
                      <a:r>
                        <a:rPr lang="en-US" sz="2000" b="0" kern="1200" dirty="0" err="1" smtClean="0">
                          <a:solidFill>
                            <a:schemeClr val="tx1"/>
                          </a:solidFill>
                          <a:effectLst/>
                          <a:latin typeface="Swis721 Lt BT" pitchFamily="34" charset="0"/>
                          <a:ea typeface="+mn-ea"/>
                          <a:cs typeface="+mn-cs"/>
                        </a:rPr>
                        <a:t>aportes</a:t>
                      </a:r>
                      <a:r>
                        <a:rPr lang="en-US" sz="2000" b="0" kern="1200" dirty="0" smtClean="0">
                          <a:solidFill>
                            <a:schemeClr val="tx1"/>
                          </a:solidFill>
                          <a:effectLst/>
                          <a:latin typeface="Swis721 Lt BT" pitchFamily="34" charset="0"/>
                          <a:ea typeface="+mn-ea"/>
                          <a:cs typeface="+mn-cs"/>
                        </a:rPr>
                        <a:t> </a:t>
                      </a:r>
                      <a:r>
                        <a:rPr lang="en-US" sz="2000" b="0" kern="1200" dirty="0" err="1" smtClean="0">
                          <a:solidFill>
                            <a:schemeClr val="tx1"/>
                          </a:solidFill>
                          <a:effectLst/>
                          <a:latin typeface="Swis721 Lt BT" pitchFamily="34" charset="0"/>
                          <a:ea typeface="+mn-ea"/>
                          <a:cs typeface="+mn-cs"/>
                        </a:rPr>
                        <a:t>municipales</a:t>
                      </a:r>
                      <a:endParaRPr lang="en-US" sz="2000" b="0" kern="1200" dirty="0" smtClean="0">
                        <a:solidFill>
                          <a:schemeClr val="tx1"/>
                        </a:solidFill>
                        <a:effectLst/>
                        <a:latin typeface="Swis721 Lt BT" pitchFamily="34" charset="0"/>
                        <a:ea typeface="+mn-ea"/>
                        <a:cs typeface="+mn-cs"/>
                      </a:endParaRPr>
                    </a:p>
                    <a:p>
                      <a:pPr marL="285750" indent="-285750" algn="just" defTabSz="914400" rtl="0" eaLnBrk="1" latinLnBrk="0" hangingPunct="1">
                        <a:buFont typeface="Arial" pitchFamily="34" charset="0"/>
                        <a:buChar char="•"/>
                      </a:pPr>
                      <a:r>
                        <a:rPr lang="en-US" sz="2000" b="0" kern="1200" dirty="0" err="1" smtClean="0">
                          <a:solidFill>
                            <a:schemeClr val="tx1"/>
                          </a:solidFill>
                          <a:effectLst/>
                          <a:latin typeface="Swis721 Lt BT" pitchFamily="34" charset="0"/>
                          <a:ea typeface="+mn-ea"/>
                          <a:cs typeface="+mn-cs"/>
                        </a:rPr>
                        <a:t>Determinar</a:t>
                      </a:r>
                      <a:r>
                        <a:rPr lang="en-US" sz="2000" b="0" kern="1200" dirty="0" smtClean="0">
                          <a:solidFill>
                            <a:schemeClr val="tx1"/>
                          </a:solidFill>
                          <a:effectLst/>
                          <a:latin typeface="Swis721 Lt BT" pitchFamily="34" charset="0"/>
                          <a:ea typeface="+mn-ea"/>
                          <a:cs typeface="+mn-cs"/>
                        </a:rPr>
                        <a:t> la</a:t>
                      </a:r>
                      <a:r>
                        <a:rPr lang="en-US" sz="2000" b="0" kern="1200" baseline="0" dirty="0" smtClean="0">
                          <a:solidFill>
                            <a:schemeClr val="tx1"/>
                          </a:solidFill>
                          <a:effectLst/>
                          <a:latin typeface="Swis721 Lt BT" pitchFamily="34" charset="0"/>
                          <a:ea typeface="+mn-ea"/>
                          <a:cs typeface="+mn-cs"/>
                        </a:rPr>
                        <a:t> </a:t>
                      </a:r>
                      <a:r>
                        <a:rPr lang="en-US" sz="2000" b="0" kern="1200" baseline="0" dirty="0" err="1" smtClean="0">
                          <a:solidFill>
                            <a:schemeClr val="tx1"/>
                          </a:solidFill>
                          <a:effectLst/>
                          <a:latin typeface="Swis721 Lt BT" pitchFamily="34" charset="0"/>
                          <a:ea typeface="+mn-ea"/>
                          <a:cs typeface="+mn-cs"/>
                        </a:rPr>
                        <a:t>eficacia</a:t>
                      </a:r>
                      <a:r>
                        <a:rPr lang="en-US" sz="2000" b="0" kern="1200" baseline="0" dirty="0" smtClean="0">
                          <a:solidFill>
                            <a:schemeClr val="tx1"/>
                          </a:solidFill>
                          <a:effectLst/>
                          <a:latin typeface="Swis721 Lt BT" pitchFamily="34" charset="0"/>
                          <a:ea typeface="+mn-ea"/>
                          <a:cs typeface="+mn-cs"/>
                        </a:rPr>
                        <a:t> del </a:t>
                      </a:r>
                      <a:r>
                        <a:rPr lang="en-US" sz="2000" b="0" kern="1200" baseline="0" dirty="0" err="1" smtClean="0">
                          <a:solidFill>
                            <a:schemeClr val="tx1"/>
                          </a:solidFill>
                          <a:effectLst/>
                          <a:latin typeface="Swis721 Lt BT" pitchFamily="34" charset="0"/>
                          <a:ea typeface="+mn-ea"/>
                          <a:cs typeface="+mn-cs"/>
                        </a:rPr>
                        <a:t>acompañamiento</a:t>
                      </a:r>
                      <a:r>
                        <a:rPr lang="en-US" sz="2000" b="0" kern="1200" baseline="0" dirty="0" smtClean="0">
                          <a:solidFill>
                            <a:schemeClr val="tx1"/>
                          </a:solidFill>
                          <a:effectLst/>
                          <a:latin typeface="Swis721 Lt BT" pitchFamily="34" charset="0"/>
                          <a:ea typeface="+mn-ea"/>
                          <a:cs typeface="+mn-cs"/>
                        </a:rPr>
                        <a:t> de los </a:t>
                      </a:r>
                      <a:r>
                        <a:rPr lang="en-US" sz="2000" b="0" kern="1200" baseline="0" dirty="0" err="1" smtClean="0">
                          <a:solidFill>
                            <a:schemeClr val="tx1"/>
                          </a:solidFill>
                          <a:effectLst/>
                          <a:latin typeface="Swis721 Lt BT" pitchFamily="34" charset="0"/>
                          <a:ea typeface="+mn-ea"/>
                          <a:cs typeface="+mn-cs"/>
                        </a:rPr>
                        <a:t>requisitos</a:t>
                      </a:r>
                      <a:r>
                        <a:rPr lang="en-US" sz="2000" b="0" kern="1200" baseline="0" dirty="0" smtClean="0">
                          <a:solidFill>
                            <a:schemeClr val="tx1"/>
                          </a:solidFill>
                          <a:effectLst/>
                          <a:latin typeface="Swis721 Lt BT" pitchFamily="34" charset="0"/>
                          <a:ea typeface="+mn-ea"/>
                          <a:cs typeface="+mn-cs"/>
                        </a:rPr>
                        <a:t> </a:t>
                      </a:r>
                      <a:r>
                        <a:rPr lang="en-US" sz="2000" b="0" kern="1200" baseline="0" dirty="0" err="1" smtClean="0">
                          <a:solidFill>
                            <a:schemeClr val="tx1"/>
                          </a:solidFill>
                          <a:effectLst/>
                          <a:latin typeface="Swis721 Lt BT" pitchFamily="34" charset="0"/>
                          <a:ea typeface="+mn-ea"/>
                          <a:cs typeface="+mn-cs"/>
                        </a:rPr>
                        <a:t>previos</a:t>
                      </a:r>
                      <a:r>
                        <a:rPr lang="en-US" sz="2000" b="0" kern="1200" baseline="0" dirty="0" smtClean="0">
                          <a:solidFill>
                            <a:schemeClr val="tx1"/>
                          </a:solidFill>
                          <a:effectLst/>
                          <a:latin typeface="Swis721 Lt BT" pitchFamily="34" charset="0"/>
                          <a:ea typeface="+mn-ea"/>
                          <a:cs typeface="+mn-cs"/>
                        </a:rPr>
                        <a:t> </a:t>
                      </a:r>
                      <a:r>
                        <a:rPr lang="en-US" sz="2000" b="0" kern="1200" baseline="0" dirty="0" err="1" smtClean="0">
                          <a:solidFill>
                            <a:schemeClr val="tx1"/>
                          </a:solidFill>
                          <a:effectLst/>
                          <a:latin typeface="Swis721 Lt BT" pitchFamily="34" charset="0"/>
                          <a:ea typeface="+mn-ea"/>
                          <a:cs typeface="+mn-cs"/>
                        </a:rPr>
                        <a:t>relacionados</a:t>
                      </a:r>
                      <a:r>
                        <a:rPr lang="en-US" sz="2000" b="0" kern="1200" baseline="0" dirty="0" smtClean="0">
                          <a:solidFill>
                            <a:schemeClr val="tx1"/>
                          </a:solidFill>
                          <a:effectLst/>
                          <a:latin typeface="Swis721 Lt BT" pitchFamily="34" charset="0"/>
                          <a:ea typeface="+mn-ea"/>
                          <a:cs typeface="+mn-cs"/>
                        </a:rPr>
                        <a:t> con el </a:t>
                      </a:r>
                      <a:r>
                        <a:rPr lang="en-US" sz="2000" b="0" kern="1200" baseline="0" dirty="0" err="1" smtClean="0">
                          <a:solidFill>
                            <a:schemeClr val="tx1"/>
                          </a:solidFill>
                          <a:effectLst/>
                          <a:latin typeface="Swis721 Lt BT" pitchFamily="34" charset="0"/>
                          <a:ea typeface="+mn-ea"/>
                          <a:cs typeface="+mn-cs"/>
                        </a:rPr>
                        <a:t>fortalecimiento</a:t>
                      </a:r>
                      <a:r>
                        <a:rPr lang="en-US" sz="2000" b="0" kern="1200" baseline="0" dirty="0" smtClean="0">
                          <a:solidFill>
                            <a:schemeClr val="tx1"/>
                          </a:solidFill>
                          <a:effectLst/>
                          <a:latin typeface="Swis721 Lt BT" pitchFamily="34" charset="0"/>
                          <a:ea typeface="+mn-ea"/>
                          <a:cs typeface="+mn-cs"/>
                        </a:rPr>
                        <a:t> de los </a:t>
                      </a:r>
                      <a:r>
                        <a:rPr lang="en-US" sz="2000" b="0" kern="1200" baseline="0" dirty="0" err="1" smtClean="0">
                          <a:solidFill>
                            <a:schemeClr val="tx1"/>
                          </a:solidFill>
                          <a:effectLst/>
                          <a:latin typeface="Swis721 Lt BT" pitchFamily="34" charset="0"/>
                          <a:ea typeface="+mn-ea"/>
                          <a:cs typeface="+mn-cs"/>
                        </a:rPr>
                        <a:t>municipios</a:t>
                      </a:r>
                      <a:r>
                        <a:rPr lang="en-US" sz="2000" b="0" kern="1200" baseline="0" dirty="0" smtClean="0">
                          <a:solidFill>
                            <a:schemeClr val="tx1"/>
                          </a:solidFill>
                          <a:effectLst/>
                          <a:latin typeface="Swis721 Lt BT" pitchFamily="34" charset="0"/>
                          <a:ea typeface="+mn-ea"/>
                          <a:cs typeface="+mn-cs"/>
                        </a:rPr>
                        <a:t> y los </a:t>
                      </a:r>
                      <a:r>
                        <a:rPr lang="en-US" sz="2000" b="0" kern="1200" baseline="0" dirty="0" err="1" smtClean="0">
                          <a:solidFill>
                            <a:schemeClr val="tx1"/>
                          </a:solidFill>
                          <a:effectLst/>
                          <a:latin typeface="Swis721 Lt BT" pitchFamily="34" charset="0"/>
                          <a:ea typeface="+mn-ea"/>
                          <a:cs typeface="+mn-cs"/>
                        </a:rPr>
                        <a:t>formadores</a:t>
                      </a:r>
                      <a:endParaRPr lang="en-US" sz="2000" b="0" kern="1200" dirty="0" smtClean="0">
                        <a:solidFill>
                          <a:schemeClr val="tx1"/>
                        </a:solidFill>
                        <a:effectLst/>
                        <a:latin typeface="Swis721 Lt BT" pitchFamily="34" charset="0"/>
                        <a:ea typeface="+mn-ea"/>
                        <a:cs typeface="+mn-cs"/>
                      </a:endParaRPr>
                    </a:p>
                  </a:txBody>
                  <a:tcPr anchor="ctr"/>
                </a:tc>
              </a:tr>
            </a:tbl>
          </a:graphicData>
        </a:graphic>
      </p:graphicFrame>
    </p:spTree>
    <p:extLst>
      <p:ext uri="{BB962C8B-B14F-4D97-AF65-F5344CB8AC3E}">
        <p14:creationId xmlns:p14="http://schemas.microsoft.com/office/powerpoint/2010/main" val="2476507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normAutofit/>
          </a:bodyPr>
          <a:lstStyle/>
          <a:p>
            <a:r>
              <a:rPr lang="es-CO" sz="3600" b="1" dirty="0" smtClean="0"/>
              <a:t>Antecedentes del modelo de intervención</a:t>
            </a:r>
            <a:endParaRPr lang="es-CO" sz="3600" b="1" dirty="0"/>
          </a:p>
        </p:txBody>
      </p:sp>
      <p:graphicFrame>
        <p:nvGraphicFramePr>
          <p:cNvPr id="5" name="Table 4"/>
          <p:cNvGraphicFramePr>
            <a:graphicFrameLocks noGrp="1"/>
          </p:cNvGraphicFramePr>
          <p:nvPr>
            <p:extLst>
              <p:ext uri="{D42A27DB-BD31-4B8C-83A1-F6EECF244321}">
                <p14:modId xmlns:p14="http://schemas.microsoft.com/office/powerpoint/2010/main" val="3195231897"/>
              </p:ext>
            </p:extLst>
          </p:nvPr>
        </p:nvGraphicFramePr>
        <p:xfrm>
          <a:off x="323528" y="710573"/>
          <a:ext cx="8496944" cy="6102803"/>
        </p:xfrm>
        <a:graphic>
          <a:graphicData uri="http://schemas.openxmlformats.org/drawingml/2006/table">
            <a:tbl>
              <a:tblPr firstRow="1" bandRow="1">
                <a:tableStyleId>{BDBED569-4797-4DF1-A0F4-6AAB3CD982D8}</a:tableStyleId>
              </a:tblPr>
              <a:tblGrid>
                <a:gridCol w="1728192"/>
                <a:gridCol w="6768752"/>
              </a:tblGrid>
              <a:tr h="9186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b="1" dirty="0" smtClean="0"/>
                        <a:t>De dónde surgió?</a:t>
                      </a:r>
                    </a:p>
                  </a:txBody>
                  <a:tcPr anchor="ctr"/>
                </a:tc>
                <a:tc>
                  <a:txBody>
                    <a:bodyPr/>
                    <a:lstStyle/>
                    <a:p>
                      <a:pPr lvl="0" algn="just"/>
                      <a:r>
                        <a:rPr lang="es-HN" sz="1600" b="0" dirty="0" smtClean="0">
                          <a:latin typeface="Swis721 Lt BT" pitchFamily="34" charset="0"/>
                        </a:rPr>
                        <a:t>El préstamo es un suplemento del préstamo 1048/SF-HO aprobado en diciembre 1999 para un programa de agua potable y saneamiento. El programa financiará asistencia técnica y obras civiles para municipalidades intermedias que reformarán la prestación de servicios de agua potable y saneamiento.</a:t>
                      </a:r>
                    </a:p>
                  </a:txBody>
                  <a:tcPr anchor="ctr"/>
                </a:tc>
              </a:tr>
              <a:tr h="1194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b="1" dirty="0" smtClean="0"/>
                        <a:t>A qué situación buscó dar respuesta?</a:t>
                      </a:r>
                    </a:p>
                  </a:txBody>
                  <a:tcPr anchor="ctr"/>
                </a:tc>
                <a:tc>
                  <a:txBody>
                    <a:bodyPr/>
                    <a:lstStyle/>
                    <a:p>
                      <a:pPr marL="0" lvl="0" algn="just" defTabSz="914400" rtl="0" eaLnBrk="1" latinLnBrk="0" hangingPunct="1"/>
                      <a:r>
                        <a:rPr lang="es-ES" sz="1600" b="0" kern="1200" dirty="0" smtClean="0">
                          <a:solidFill>
                            <a:schemeClr val="tx1"/>
                          </a:solidFill>
                          <a:latin typeface="Swis721 Lt BT" pitchFamily="34" charset="0"/>
                          <a:ea typeface="+mn-ea"/>
                          <a:cs typeface="+mn-cs"/>
                        </a:rPr>
                        <a:t>El objetivo del Programa es la mejora de los servicios de agua potable y saneamiento en un número importante de Municipalidades de la República de Honduras, mediante el fortalecimiento de los procesos de descentralización en la prestación de estos servicios, y la mejora en la oferta de infraestructura para su prestación.</a:t>
                      </a:r>
                      <a:endParaRPr lang="es-HN" sz="1600" b="0" kern="1200" dirty="0">
                        <a:solidFill>
                          <a:schemeClr val="tx1"/>
                        </a:solidFill>
                        <a:latin typeface="Swis721 Lt BT" pitchFamily="34" charset="0"/>
                        <a:ea typeface="+mn-ea"/>
                        <a:cs typeface="+mn-cs"/>
                      </a:endParaRPr>
                    </a:p>
                  </a:txBody>
                  <a:tcPr anchor="ctr"/>
                </a:tc>
              </a:tr>
              <a:tr h="1469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b="1" dirty="0" smtClean="0"/>
                        <a:t>Cómo fue desarrollado?</a:t>
                      </a:r>
                    </a:p>
                    <a:p>
                      <a:pPr algn="l"/>
                      <a:endParaRPr lang="en-US"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ES" sz="1600" b="0" kern="1200" dirty="0" smtClean="0">
                          <a:solidFill>
                            <a:schemeClr val="tx1"/>
                          </a:solidFill>
                          <a:latin typeface="Swis721 Lt BT" pitchFamily="34" charset="0"/>
                          <a:ea typeface="+mn-ea"/>
                          <a:cs typeface="+mn-cs"/>
                        </a:rPr>
                        <a:t>El Programa apoyará las acciones del Gobierno de la República de Honduras para mejorar la calidad de vida de sus habitantes y elevar los indicadores de salud y servicios, mediante mejoras en la prestación de los servicios de agua potable y saneamiento. </a:t>
                      </a:r>
                    </a:p>
                    <a:p>
                      <a:endParaRPr lang="en-US" dirty="0">
                        <a:solidFill>
                          <a:srgbClr val="FF0000"/>
                        </a:solidFill>
                      </a:endParaRPr>
                    </a:p>
                  </a:txBody>
                  <a:tcPr anchor="ctr"/>
                </a:tc>
              </a:tr>
              <a:tr h="16695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800" b="1" kern="1200" dirty="0" smtClean="0">
                          <a:solidFill>
                            <a:schemeClr val="tx1"/>
                          </a:solidFill>
                          <a:latin typeface="+mn-lt"/>
                          <a:ea typeface="+mn-ea"/>
                          <a:cs typeface="+mn-cs"/>
                        </a:rPr>
                        <a:t>Qué organizaciones fueron involucradas en su desarrollo y aplicación?</a:t>
                      </a:r>
                    </a:p>
                    <a:p>
                      <a:pPr algn="l"/>
                      <a:endParaRPr lang="en-US"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FHIS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Municipalidades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BID</a:t>
                      </a:r>
                    </a:p>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SANAA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AMDC</a:t>
                      </a:r>
                    </a:p>
                    <a:p>
                      <a:pPr marL="0" marR="0" lvl="0" indent="0" algn="just" defTabSz="914400" rtl="0" eaLnBrk="1" fontAlgn="auto" latinLnBrk="0" hangingPunct="1">
                        <a:lnSpc>
                          <a:spcPct val="100000"/>
                        </a:lnSpc>
                        <a:spcBef>
                          <a:spcPts val="0"/>
                        </a:spcBef>
                        <a:spcAft>
                          <a:spcPts val="0"/>
                        </a:spcAft>
                        <a:buClrTx/>
                        <a:buSzTx/>
                        <a:buFontTx/>
                        <a:buNone/>
                        <a:tabLst/>
                        <a:defRPr/>
                      </a:pPr>
                      <a:r>
                        <a:rPr lang="es-HN" sz="1600" b="0" kern="1200" dirty="0" smtClean="0">
                          <a:solidFill>
                            <a:schemeClr val="tx1"/>
                          </a:solidFill>
                          <a:latin typeface="Swis721 Lt BT" pitchFamily="34" charset="0"/>
                          <a:ea typeface="+mn-ea"/>
                          <a:cs typeface="+mn-cs"/>
                        </a:rPr>
                        <a:t>ERSAPS</a:t>
                      </a:r>
                    </a:p>
                  </a:txBody>
                  <a:tcPr anchor="ctr"/>
                </a:tc>
              </a:tr>
            </a:tbl>
          </a:graphicData>
        </a:graphic>
      </p:graphicFrame>
    </p:spTree>
    <p:extLst>
      <p:ext uri="{BB962C8B-B14F-4D97-AF65-F5344CB8AC3E}">
        <p14:creationId xmlns:p14="http://schemas.microsoft.com/office/powerpoint/2010/main" val="971568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CO" b="1" dirty="0" smtClean="0"/>
              <a:t>Características principales del modelo</a:t>
            </a:r>
            <a:endParaRPr lang="es-CO" b="1" dirty="0"/>
          </a:p>
        </p:txBody>
      </p:sp>
      <p:graphicFrame>
        <p:nvGraphicFramePr>
          <p:cNvPr id="4" name="Table 3"/>
          <p:cNvGraphicFramePr>
            <a:graphicFrameLocks noGrp="1"/>
          </p:cNvGraphicFramePr>
          <p:nvPr>
            <p:extLst>
              <p:ext uri="{D42A27DB-BD31-4B8C-83A1-F6EECF244321}">
                <p14:modId xmlns:p14="http://schemas.microsoft.com/office/powerpoint/2010/main" val="3497715725"/>
              </p:ext>
            </p:extLst>
          </p:nvPr>
        </p:nvGraphicFramePr>
        <p:xfrm>
          <a:off x="395536" y="1484784"/>
          <a:ext cx="8496944" cy="4398901"/>
        </p:xfrm>
        <a:graphic>
          <a:graphicData uri="http://schemas.openxmlformats.org/drawingml/2006/table">
            <a:tbl>
              <a:tblPr firstRow="1" bandRow="1">
                <a:tableStyleId>{BDBED569-4797-4DF1-A0F4-6AAB3CD982D8}</a:tableStyleId>
              </a:tblPr>
              <a:tblGrid>
                <a:gridCol w="1584176"/>
                <a:gridCol w="6912768"/>
              </a:tblGrid>
              <a:tr h="91865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dirty="0" smtClean="0"/>
                        <a:t>Ámbito de aplicación</a:t>
                      </a:r>
                      <a:endParaRPr lang="es-CO" b="1" dirty="0" smtClean="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800" b="0" kern="1200" dirty="0" smtClean="0">
                          <a:solidFill>
                            <a:schemeClr val="tx1"/>
                          </a:solidFill>
                          <a:latin typeface="Swis721 Lt BT" pitchFamily="34" charset="0"/>
                          <a:ea typeface="+mn-ea"/>
                          <a:cs typeface="+mn-cs"/>
                        </a:rPr>
                        <a:t>Urbano concentrado</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800" b="0" kern="1200" dirty="0" smtClean="0">
                          <a:solidFill>
                            <a:schemeClr val="tx1"/>
                          </a:solidFill>
                          <a:latin typeface="Swis721 Lt BT" pitchFamily="34" charset="0"/>
                          <a:ea typeface="+mn-ea"/>
                          <a:cs typeface="+mn-cs"/>
                        </a:rPr>
                        <a:t>Agua y saneamiento</a:t>
                      </a:r>
                    </a:p>
                  </a:txBody>
                  <a:tcPr anchor="ctr"/>
                </a:tc>
              </a:tr>
              <a:tr h="11942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b="1" dirty="0" smtClean="0"/>
                        <a:t>Finalidad del modelo</a:t>
                      </a:r>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1800" b="0" kern="1200" dirty="0" smtClean="0">
                          <a:solidFill>
                            <a:schemeClr val="tx1"/>
                          </a:solidFill>
                          <a:latin typeface="Swis721 Lt BT" pitchFamily="34" charset="0"/>
                          <a:ea typeface="+mn-ea"/>
                          <a:cs typeface="+mn-cs"/>
                        </a:rPr>
                        <a:t>Aumento de la cobertura</a:t>
                      </a:r>
                    </a:p>
                    <a:p>
                      <a:pPr marL="0" marR="0" lvl="0" indent="0" algn="just" defTabSz="914400" rtl="0" eaLnBrk="1" fontAlgn="auto" latinLnBrk="0" hangingPunct="1">
                        <a:lnSpc>
                          <a:spcPct val="100000"/>
                        </a:lnSpc>
                        <a:spcBef>
                          <a:spcPts val="0"/>
                        </a:spcBef>
                        <a:spcAft>
                          <a:spcPts val="0"/>
                        </a:spcAft>
                        <a:buClrTx/>
                        <a:buSzTx/>
                        <a:buFontTx/>
                        <a:buNone/>
                        <a:tabLst/>
                        <a:defRPr/>
                      </a:pPr>
                      <a:r>
                        <a:rPr lang="es-CO" sz="1800" b="0" kern="1200" dirty="0" smtClean="0">
                          <a:solidFill>
                            <a:schemeClr val="tx1"/>
                          </a:solidFill>
                          <a:latin typeface="Swis721 Lt BT" pitchFamily="34" charset="0"/>
                          <a:ea typeface="+mn-ea"/>
                          <a:cs typeface="+mn-cs"/>
                        </a:rPr>
                        <a:t>Promover la sostenibilidad de los servicios </a:t>
                      </a:r>
                    </a:p>
                  </a:txBody>
                  <a:tcPr anchor="ctr"/>
                </a:tc>
              </a:tr>
              <a:tr h="1469843">
                <a:tc>
                  <a:txBody>
                    <a:bodyPr/>
                    <a:lstStyle/>
                    <a:p>
                      <a:r>
                        <a:rPr lang="es-CO" b="1" dirty="0" smtClean="0"/>
                        <a:t>Características principales: en qué difiere el modelo de intervención de otros modelos? </a:t>
                      </a:r>
                    </a:p>
                    <a:p>
                      <a:pPr algn="l"/>
                      <a:endParaRPr lang="en-US" b="1" dirty="0"/>
                    </a:p>
                  </a:txBody>
                  <a:tcPr anchor="ct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s-CO" sz="2000" b="0" kern="1200" dirty="0" smtClean="0">
                          <a:solidFill>
                            <a:schemeClr val="tx1"/>
                          </a:solidFill>
                          <a:latin typeface="Swis721 Lt BT" pitchFamily="34" charset="0"/>
                          <a:ea typeface="+mn-ea"/>
                          <a:cs typeface="+mn-cs"/>
                        </a:rPr>
                        <a:t>El modelo involucra tres componentes que son:</a:t>
                      </a:r>
                    </a:p>
                    <a:p>
                      <a:pPr marL="800100" marR="0" lvl="1"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2000" b="0" kern="1200" dirty="0" smtClean="0">
                          <a:solidFill>
                            <a:schemeClr val="tx1"/>
                          </a:solidFill>
                          <a:latin typeface="Swis721 Lt BT" pitchFamily="34" charset="0"/>
                          <a:ea typeface="+mn-ea"/>
                          <a:cs typeface="+mn-cs"/>
                        </a:rPr>
                        <a:t>Asistencia Técnica</a:t>
                      </a:r>
                    </a:p>
                    <a:p>
                      <a:pPr marL="800100" marR="0" lvl="1"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2000" b="0" kern="1200" dirty="0" smtClean="0">
                          <a:solidFill>
                            <a:schemeClr val="tx1"/>
                          </a:solidFill>
                          <a:latin typeface="Swis721 Lt BT" pitchFamily="34" charset="0"/>
                          <a:ea typeface="+mn-ea"/>
                          <a:cs typeface="+mn-cs"/>
                        </a:rPr>
                        <a:t>Obras civiles</a:t>
                      </a:r>
                    </a:p>
                    <a:p>
                      <a:pPr marL="800100" marR="0" lvl="1" indent="-342900" algn="just" defTabSz="914400" rtl="0" eaLnBrk="1" fontAlgn="auto" latinLnBrk="0" hangingPunct="1">
                        <a:lnSpc>
                          <a:spcPct val="100000"/>
                        </a:lnSpc>
                        <a:spcBef>
                          <a:spcPts val="0"/>
                        </a:spcBef>
                        <a:spcAft>
                          <a:spcPts val="0"/>
                        </a:spcAft>
                        <a:buClrTx/>
                        <a:buSzTx/>
                        <a:buFont typeface="Arial" pitchFamily="34" charset="0"/>
                        <a:buChar char="•"/>
                        <a:tabLst/>
                        <a:defRPr/>
                      </a:pPr>
                      <a:r>
                        <a:rPr lang="es-CO" sz="2000" b="0" kern="1200" dirty="0" smtClean="0">
                          <a:solidFill>
                            <a:schemeClr val="tx1"/>
                          </a:solidFill>
                          <a:latin typeface="Swis721 Lt BT" pitchFamily="34" charset="0"/>
                          <a:ea typeface="+mn-ea"/>
                          <a:cs typeface="+mn-cs"/>
                        </a:rPr>
                        <a:t>Administración del programa</a:t>
                      </a:r>
                    </a:p>
                  </a:txBody>
                  <a:tcPr anchor="ctr"/>
                </a:tc>
              </a:tr>
            </a:tbl>
          </a:graphicData>
        </a:graphic>
      </p:graphicFrame>
    </p:spTree>
    <p:extLst>
      <p:ext uri="{BB962C8B-B14F-4D97-AF65-F5344CB8AC3E}">
        <p14:creationId xmlns:p14="http://schemas.microsoft.com/office/powerpoint/2010/main" val="4197170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a:t>Pasos principales del modelo</a:t>
            </a:r>
            <a:endParaRPr lang="es-HN" dirty="0"/>
          </a:p>
        </p:txBody>
      </p:sp>
      <p:pic>
        <p:nvPicPr>
          <p:cNvPr id="4" name="3 Marcador de contenido"/>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827584" y="1556792"/>
            <a:ext cx="7339729" cy="4573988"/>
          </a:xfrm>
          <a:prstGeom prst="rect">
            <a:avLst/>
          </a:prstGeom>
        </p:spPr>
      </p:pic>
    </p:spTree>
    <p:extLst>
      <p:ext uri="{BB962C8B-B14F-4D97-AF65-F5344CB8AC3E}">
        <p14:creationId xmlns:p14="http://schemas.microsoft.com/office/powerpoint/2010/main" val="2448175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Pasos principales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2109649847"/>
              </p:ext>
            </p:extLst>
          </p:nvPr>
        </p:nvGraphicFramePr>
        <p:xfrm>
          <a:off x="323528" y="1052736"/>
          <a:ext cx="8496944" cy="5544616"/>
        </p:xfrm>
        <a:graphic>
          <a:graphicData uri="http://schemas.openxmlformats.org/drawingml/2006/table">
            <a:tbl>
              <a:tblPr firstRow="1" bandRow="1">
                <a:tableStyleId>{BDBED569-4797-4DF1-A0F4-6AAB3CD982D8}</a:tableStyleId>
              </a:tblPr>
              <a:tblGrid>
                <a:gridCol w="2232248"/>
                <a:gridCol w="6264696"/>
              </a:tblGrid>
              <a:tr h="5544616">
                <a:tc>
                  <a:txBody>
                    <a:bodyPr/>
                    <a:lstStyle/>
                    <a:p>
                      <a:r>
                        <a:rPr lang="es-CO" sz="1600" b="0" kern="1200" dirty="0" smtClean="0">
                          <a:solidFill>
                            <a:schemeClr val="tx1"/>
                          </a:solidFill>
                          <a:effectLst/>
                          <a:latin typeface="Swis721 Lt BT" pitchFamily="34" charset="0"/>
                          <a:ea typeface="+mn-ea"/>
                          <a:cs typeface="+mn-cs"/>
                        </a:rPr>
                        <a:t>Asistencia Técnica</a:t>
                      </a:r>
                    </a:p>
                  </a:txBody>
                  <a:tcPr anchor="ctr"/>
                </a:tc>
                <a:tc>
                  <a:txBody>
                    <a:bodyPr/>
                    <a:lstStyle/>
                    <a:p>
                      <a:pPr marL="285750" indent="-285750">
                        <a:buFont typeface="Arial" pitchFamily="34" charset="0"/>
                        <a:buChar char="•"/>
                      </a:pPr>
                      <a:r>
                        <a:rPr lang="es-ES" sz="1600" b="0" kern="1200" dirty="0" smtClean="0">
                          <a:solidFill>
                            <a:schemeClr val="tx1"/>
                          </a:solidFill>
                          <a:effectLst/>
                          <a:latin typeface="Swis721 Lt BT" pitchFamily="34" charset="0"/>
                          <a:ea typeface="+mn-ea"/>
                          <a:cs typeface="+mn-cs"/>
                        </a:rPr>
                        <a:t>Asistencia técnica para la difusión de modelos de operación y socialización del programa de reformas del servicio.</a:t>
                      </a:r>
                      <a:endParaRPr lang="es-HN" sz="1600" b="0" kern="1200" dirty="0" smtClean="0">
                        <a:solidFill>
                          <a:schemeClr val="tx1"/>
                        </a:solidFill>
                        <a:effectLst/>
                        <a:latin typeface="Swis721 Lt BT" pitchFamily="34" charset="0"/>
                        <a:ea typeface="+mn-ea"/>
                        <a:cs typeface="+mn-cs"/>
                      </a:endParaRPr>
                    </a:p>
                    <a:p>
                      <a:r>
                        <a:rPr lang="es-ES_tradnl" sz="1600" b="0" kern="1200" dirty="0" smtClean="0">
                          <a:solidFill>
                            <a:schemeClr val="tx1"/>
                          </a:solidFill>
                          <a:effectLst/>
                          <a:latin typeface="Swis721 Lt BT" pitchFamily="34" charset="0"/>
                          <a:ea typeface="+mn-ea"/>
                          <a:cs typeface="+mn-cs"/>
                        </a:rPr>
                        <a:t>Su objetivo es involucrar a la comunidad en las decisiones relacionadas con los servicios de agua potable y saneamiento. (la organización de campañas de publicidad y de educación; (ii) el apoyo a la creación de Comités Municipales de Agua Potable y Saneamiento (COMAS); y (iii) el apoyo en la difusión, promoción y socialización de la política del Estado para el sector de agua potable y saneamiento</a:t>
                      </a:r>
                    </a:p>
                    <a:p>
                      <a:pPr marL="285750" indent="-285750">
                        <a:buFont typeface="Arial" pitchFamily="34" charset="0"/>
                        <a:buChar char="•"/>
                      </a:pPr>
                      <a:r>
                        <a:rPr lang="es-ES" sz="1600" b="0" kern="1200" dirty="0" smtClean="0">
                          <a:solidFill>
                            <a:schemeClr val="tx1"/>
                          </a:solidFill>
                          <a:effectLst/>
                          <a:latin typeface="Swis721 Lt BT" pitchFamily="34" charset="0"/>
                          <a:ea typeface="+mn-ea"/>
                          <a:cs typeface="+mn-cs"/>
                        </a:rPr>
                        <a:t>Asistencia técnica para el cambio institucional de las municipalidades</a:t>
                      </a:r>
                      <a:endParaRPr lang="es-HN" sz="1600" b="0" kern="1200" dirty="0" smtClean="0">
                        <a:solidFill>
                          <a:schemeClr val="tx1"/>
                        </a:solidFill>
                        <a:effectLst/>
                        <a:latin typeface="Swis721 Lt BT" pitchFamily="34" charset="0"/>
                        <a:ea typeface="+mn-ea"/>
                        <a:cs typeface="+mn-cs"/>
                      </a:endParaRPr>
                    </a:p>
                    <a:p>
                      <a:r>
                        <a:rPr lang="es-ES_tradnl" sz="1600" b="0" kern="1200" dirty="0" smtClean="0">
                          <a:solidFill>
                            <a:schemeClr val="tx1"/>
                          </a:solidFill>
                          <a:effectLst/>
                          <a:latin typeface="Swis721 Lt BT" pitchFamily="34" charset="0"/>
                          <a:ea typeface="+mn-ea"/>
                          <a:cs typeface="+mn-cs"/>
                        </a:rPr>
                        <a:t>Tiene por objeto apoyar a las municipalidades a realizar un cambio institucional para la provisión de los servicios de agua potable y saneamiento, mediante la selección de un modelo de prestación acorde a las condiciones locales. principios: (i) asegure un manejo autónomo de los sistemas de agua potable y saneamiento por parte de los proveedores de servicios, en relación con las municipalidades; (ii) refleje la relación deseada entre el titular del servicio (supervisor) y el prestador del servicio; y (iii) defina indicadores operativos </a:t>
                      </a:r>
                    </a:p>
                  </a:txBody>
                  <a:tcPr anchor="ctr"/>
                </a:tc>
              </a:tr>
            </a:tbl>
          </a:graphicData>
        </a:graphic>
      </p:graphicFrame>
    </p:spTree>
    <p:extLst>
      <p:ext uri="{BB962C8B-B14F-4D97-AF65-F5344CB8AC3E}">
        <p14:creationId xmlns:p14="http://schemas.microsoft.com/office/powerpoint/2010/main" val="35269541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Pasos principales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2011629684"/>
              </p:ext>
            </p:extLst>
          </p:nvPr>
        </p:nvGraphicFramePr>
        <p:xfrm>
          <a:off x="323528" y="1052736"/>
          <a:ext cx="8496944" cy="5544616"/>
        </p:xfrm>
        <a:graphic>
          <a:graphicData uri="http://schemas.openxmlformats.org/drawingml/2006/table">
            <a:tbl>
              <a:tblPr firstRow="1" bandRow="1">
                <a:tableStyleId>{BDBED569-4797-4DF1-A0F4-6AAB3CD982D8}</a:tableStyleId>
              </a:tblPr>
              <a:tblGrid>
                <a:gridCol w="2232248"/>
                <a:gridCol w="6264696"/>
              </a:tblGrid>
              <a:tr h="5544616">
                <a:tc>
                  <a:txBody>
                    <a:bodyPr/>
                    <a:lstStyle/>
                    <a:p>
                      <a:r>
                        <a:rPr lang="es-CO" dirty="0" smtClean="0"/>
                        <a:t>Asistencia Técnica</a:t>
                      </a:r>
                    </a:p>
                  </a:txBody>
                  <a:tcPr anchor="ctr"/>
                </a:tc>
                <a:tc>
                  <a:txBody>
                    <a:bodyPr/>
                    <a:lstStyle/>
                    <a:p>
                      <a:pPr marL="285750" indent="-285750" algn="l" defTabSz="914400" rtl="0" eaLnBrk="1" latinLnBrk="0" hangingPunct="1">
                        <a:buFont typeface="Arial" pitchFamily="34" charset="0"/>
                        <a:buChar char="•"/>
                      </a:pPr>
                      <a:r>
                        <a:rPr lang="es-ES" sz="1800" b="0" u="sng" kern="1200" dirty="0" smtClean="0">
                          <a:solidFill>
                            <a:schemeClr val="tx1"/>
                          </a:solidFill>
                          <a:effectLst/>
                          <a:latin typeface="Swis721 Lt BT" pitchFamily="34" charset="0"/>
                          <a:ea typeface="+mn-ea"/>
                          <a:cs typeface="+mn-cs"/>
                        </a:rPr>
                        <a:t>Asistencia técnica para fortalecimiento institucional de los operadores y para estudios y diseño de obras civiles</a:t>
                      </a:r>
                      <a:endParaRPr lang="es-HN" sz="1800" b="0" u="sng" kern="1200" dirty="0" smtClean="0">
                        <a:solidFill>
                          <a:schemeClr val="tx1"/>
                        </a:solidFill>
                        <a:effectLst/>
                        <a:latin typeface="Swis721 Lt BT" pitchFamily="34" charset="0"/>
                        <a:ea typeface="+mn-ea"/>
                        <a:cs typeface="+mn-cs"/>
                      </a:endParaRPr>
                    </a:p>
                    <a:p>
                      <a:pPr marL="0" algn="l" defTabSz="914400" rtl="0" eaLnBrk="1" latinLnBrk="0" hangingPunct="1"/>
                      <a:r>
                        <a:rPr lang="es-ES_tradnl" sz="1800" b="0" kern="1200" dirty="0" smtClean="0">
                          <a:solidFill>
                            <a:schemeClr val="tx1"/>
                          </a:solidFill>
                          <a:effectLst/>
                          <a:latin typeface="Swis721 Lt BT" pitchFamily="34" charset="0"/>
                          <a:ea typeface="+mn-ea"/>
                          <a:cs typeface="+mn-cs"/>
                        </a:rPr>
                        <a:t>El objetivo de este subcomponente es fortalecer las capacidades de los prestadores.</a:t>
                      </a:r>
                      <a:r>
                        <a:rPr lang="es-ES_tradnl" sz="1800" b="0" kern="1200" baseline="0" dirty="0" smtClean="0">
                          <a:solidFill>
                            <a:schemeClr val="tx1"/>
                          </a:solidFill>
                          <a:effectLst/>
                          <a:latin typeface="Swis721 Lt BT" pitchFamily="34" charset="0"/>
                          <a:ea typeface="+mn-ea"/>
                          <a:cs typeface="+mn-cs"/>
                        </a:rPr>
                        <a:t> </a:t>
                      </a:r>
                      <a:r>
                        <a:rPr lang="es-ES_tradnl" sz="1800" b="0" kern="1200" dirty="0" smtClean="0">
                          <a:solidFill>
                            <a:schemeClr val="tx1"/>
                          </a:solidFill>
                          <a:effectLst/>
                          <a:latin typeface="Swis721 Lt BT" pitchFamily="34" charset="0"/>
                          <a:ea typeface="+mn-ea"/>
                          <a:cs typeface="+mn-cs"/>
                        </a:rPr>
                        <a:t>(i) fortalecimiento del desempeño comercial y logro de una sólida base financiera para los servicios mediante la actualización de activos y registros de clientes (ii) introducción de procedimientos rutinarios de operación y mantenimiento (iii) introducción de técnicas de manejo de inventarios para productos químicos y repuestos; (iv) acciones destinadas a la reducción de pérdidas (físicas y contables) de (v) establecimiento de procedimientos para atender a los usuarios, y (vi) capacitación del personal del operador en los nuevos procedimientos administrativos, operativos y comerciales; (vii) capacitación de las Unidades de Gestión Ambiental Municipales para implementar el control ambiental del servicio; y (viii) establecimiento de un fondo de reserva para el remplazo de equipos</a:t>
                      </a:r>
                    </a:p>
                  </a:txBody>
                  <a:tcPr anchor="ctr"/>
                </a:tc>
              </a:tr>
            </a:tbl>
          </a:graphicData>
        </a:graphic>
      </p:graphicFrame>
    </p:spTree>
    <p:extLst>
      <p:ext uri="{BB962C8B-B14F-4D97-AF65-F5344CB8AC3E}">
        <p14:creationId xmlns:p14="http://schemas.microsoft.com/office/powerpoint/2010/main" val="2581117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Pasos principales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3995966475"/>
              </p:ext>
            </p:extLst>
          </p:nvPr>
        </p:nvGraphicFramePr>
        <p:xfrm>
          <a:off x="323528" y="1052736"/>
          <a:ext cx="8496944" cy="5577840"/>
        </p:xfrm>
        <a:graphic>
          <a:graphicData uri="http://schemas.openxmlformats.org/drawingml/2006/table">
            <a:tbl>
              <a:tblPr firstRow="1" bandRow="1">
                <a:tableStyleId>{BDBED569-4797-4DF1-A0F4-6AAB3CD982D8}</a:tableStyleId>
              </a:tblPr>
              <a:tblGrid>
                <a:gridCol w="2232248"/>
                <a:gridCol w="6264696"/>
              </a:tblGrid>
              <a:tr h="5544616">
                <a:tc>
                  <a:txBody>
                    <a:bodyPr/>
                    <a:lstStyle/>
                    <a:p>
                      <a:r>
                        <a:rPr lang="es-CO" dirty="0" smtClean="0"/>
                        <a:t>Asistencia Técnica</a:t>
                      </a:r>
                    </a:p>
                  </a:txBody>
                  <a:tcPr anchor="ctr"/>
                </a:tc>
                <a:tc>
                  <a:txBody>
                    <a:bodyPr/>
                    <a:lstStyle/>
                    <a:p>
                      <a:pPr marL="285750" indent="-285750" algn="l" defTabSz="914400" rtl="0" eaLnBrk="1" latinLnBrk="0" hangingPunct="1">
                        <a:buFont typeface="Arial" pitchFamily="34" charset="0"/>
                        <a:buChar char="•"/>
                      </a:pPr>
                      <a:r>
                        <a:rPr lang="es-ES" sz="1800" b="0" u="sng" kern="1200" dirty="0" smtClean="0">
                          <a:solidFill>
                            <a:schemeClr val="tx1"/>
                          </a:solidFill>
                          <a:effectLst/>
                          <a:latin typeface="Swis721 Lt BT" pitchFamily="34" charset="0"/>
                          <a:ea typeface="+mn-ea"/>
                          <a:cs typeface="+mn-cs"/>
                        </a:rPr>
                        <a:t>Asistencia técnica para apoyar la transición de los sistemas de agua y saneamiento del SANAA a la Municipalidad del Distrito Central (AMDC)</a:t>
                      </a:r>
                      <a:endParaRPr lang="es-HN" sz="1800" b="0" u="sng" kern="1200" dirty="0" smtClean="0">
                        <a:solidFill>
                          <a:schemeClr val="tx1"/>
                        </a:solidFill>
                        <a:effectLst/>
                        <a:latin typeface="Swis721 Lt BT" pitchFamily="34" charset="0"/>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800" b="0" kern="1200" dirty="0" smtClean="0">
                          <a:solidFill>
                            <a:schemeClr val="tx1"/>
                          </a:solidFill>
                          <a:effectLst/>
                          <a:latin typeface="Swis721 Lt BT" pitchFamily="34" charset="0"/>
                          <a:ea typeface="+mn-ea"/>
                          <a:cs typeface="+mn-cs"/>
                        </a:rPr>
                        <a:t>Los recursos de este subcomponente se utilizarán para financiar estudios y diseños requeridos para facilitar la futura transferencia de los sistemas de agua potable y saneamiento desde el SANAA a la Municipalidad del Distrito Central. (i) estudios técnicos para acometer las mejoras en la distribución y expansión de redes; (ii) análisis legales requeridos para la transición, tales como estudios de activos y pasivos del sistema; (iii) los diseños del modelo de gestión que deberá adoptar la Municipalidad del Distrito Central para hacerse cargo del servicio; y (iv) los diseños para una nueva fuente para la ciudad. </a:t>
                      </a:r>
                      <a:endParaRPr lang="es-HN" sz="1800" b="0" kern="1200" dirty="0" smtClean="0">
                        <a:solidFill>
                          <a:schemeClr val="tx1"/>
                        </a:solidFill>
                        <a:effectLst/>
                        <a:latin typeface="Swis721 Lt BT" pitchFamily="34" charset="0"/>
                        <a:ea typeface="+mn-ea"/>
                        <a:cs typeface="+mn-cs"/>
                      </a:endParaRPr>
                    </a:p>
                    <a:p>
                      <a:pPr marL="0" algn="l" defTabSz="914400" rtl="0" eaLnBrk="1" latinLnBrk="0" hangingPunct="1"/>
                      <a:endParaRPr lang="es-ES_tradnl" sz="1800" b="0" kern="1200" dirty="0" smtClean="0">
                        <a:solidFill>
                          <a:schemeClr val="tx1"/>
                        </a:solidFill>
                        <a:effectLst/>
                        <a:latin typeface="Swis721 Lt BT" pitchFamily="34" charset="0"/>
                        <a:ea typeface="+mn-ea"/>
                        <a:cs typeface="+mn-cs"/>
                      </a:endParaRPr>
                    </a:p>
                    <a:p>
                      <a:pPr marL="285750" indent="-285750">
                        <a:buFont typeface="Arial" pitchFamily="34" charset="0"/>
                        <a:buChar char="•"/>
                      </a:pPr>
                      <a:r>
                        <a:rPr lang="es-ES" sz="1800" b="0" u="sng" kern="1200" dirty="0" smtClean="0">
                          <a:solidFill>
                            <a:schemeClr val="tx1"/>
                          </a:solidFill>
                          <a:effectLst/>
                          <a:latin typeface="Swis721 Lt BT" pitchFamily="34" charset="0"/>
                          <a:ea typeface="+mn-ea"/>
                          <a:cs typeface="+mn-cs"/>
                        </a:rPr>
                        <a:t>Apoyo al plan regulatorio del Ente Regulador de los Servicios de Agua Potable y Saneamiento (ERSAPS)</a:t>
                      </a:r>
                      <a:endParaRPr lang="es-HN" sz="1800" b="0" u="sng" kern="1200" dirty="0" smtClean="0">
                        <a:solidFill>
                          <a:schemeClr val="tx1"/>
                        </a:solidFill>
                        <a:effectLst/>
                        <a:latin typeface="Swis721 Lt BT" pitchFamily="34" charset="0"/>
                        <a:ea typeface="+mn-ea"/>
                        <a:cs typeface="+mn-cs"/>
                      </a:endParaRPr>
                    </a:p>
                    <a:p>
                      <a:r>
                        <a:rPr lang="es-ES_tradnl" sz="1800" b="0" kern="1200" dirty="0" smtClean="0">
                          <a:solidFill>
                            <a:schemeClr val="tx1"/>
                          </a:solidFill>
                          <a:effectLst/>
                          <a:latin typeface="Swis721 Lt BT" pitchFamily="34" charset="0"/>
                          <a:ea typeface="+mn-ea"/>
                          <a:cs typeface="+mn-cs"/>
                        </a:rPr>
                        <a:t>Con los recursos de este subcomponente se financiarán servicios de consultoría para el diseño de planes específicos </a:t>
                      </a:r>
                      <a:endParaRPr lang="en-US" sz="1800" b="0" kern="1200" dirty="0" smtClean="0">
                        <a:solidFill>
                          <a:schemeClr val="tx1"/>
                        </a:solidFill>
                        <a:effectLst/>
                        <a:latin typeface="Swis721 Lt BT" pitchFamily="34" charset="0"/>
                        <a:ea typeface="+mn-ea"/>
                        <a:cs typeface="+mn-cs"/>
                      </a:endParaRPr>
                    </a:p>
                  </a:txBody>
                  <a:tcPr anchor="ctr"/>
                </a:tc>
              </a:tr>
            </a:tbl>
          </a:graphicData>
        </a:graphic>
      </p:graphicFrame>
    </p:spTree>
    <p:extLst>
      <p:ext uri="{BB962C8B-B14F-4D97-AF65-F5344CB8AC3E}">
        <p14:creationId xmlns:p14="http://schemas.microsoft.com/office/powerpoint/2010/main" val="25811178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Pasos principales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1405100321"/>
              </p:ext>
            </p:extLst>
          </p:nvPr>
        </p:nvGraphicFramePr>
        <p:xfrm>
          <a:off x="323528" y="1052736"/>
          <a:ext cx="8496944" cy="5791200"/>
        </p:xfrm>
        <a:graphic>
          <a:graphicData uri="http://schemas.openxmlformats.org/drawingml/2006/table">
            <a:tbl>
              <a:tblPr firstRow="1" bandRow="1">
                <a:tableStyleId>{BDBED569-4797-4DF1-A0F4-6AAB3CD982D8}</a:tableStyleId>
              </a:tblPr>
              <a:tblGrid>
                <a:gridCol w="2232248"/>
                <a:gridCol w="6264696"/>
              </a:tblGrid>
              <a:tr h="5544616">
                <a:tc>
                  <a:txBody>
                    <a:bodyPr/>
                    <a:lstStyle/>
                    <a:p>
                      <a:r>
                        <a:rPr lang="es-CO" dirty="0" smtClean="0"/>
                        <a:t>Obras Civiles</a:t>
                      </a:r>
                    </a:p>
                  </a:txBody>
                  <a:tcPr anchor="ctr"/>
                </a:tc>
                <a:tc>
                  <a:txBody>
                    <a:bodyPr/>
                    <a:lstStyle/>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s-ES" dirty="0" smtClean="0"/>
                    </a:p>
                    <a:p>
                      <a:pPr marL="2857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s-ES" sz="1600" b="0" dirty="0" smtClean="0">
                          <a:latin typeface="Swis721 Lt BT" pitchFamily="34" charset="0"/>
                        </a:rPr>
                        <a:t>Los proyectos para obras a ser financiadas (27 en todo el país) deberán corresponder a la solución técnica de costo menor y haber sido identificados de acuerdo a reglas y criterios que permitan establecer tanto su factibilidad económica, como la debida socialización con las comunidades beneficiarias sobre  los compromisos que de ellos se deriven. Todos</a:t>
                      </a:r>
                      <a:r>
                        <a:rPr lang="es-ES" sz="1600" b="0" baseline="0" dirty="0" smtClean="0">
                          <a:latin typeface="Swis721 Lt BT" pitchFamily="34" charset="0"/>
                        </a:rPr>
                        <a:t> los proyectos se ejecutan de forma centralizada en el ciclo FHIS, con aporte municipal, una vez que se han cumplido las condicionalidades previas.</a:t>
                      </a:r>
                      <a:endParaRPr lang="es-HN" sz="1600" b="0" dirty="0" smtClean="0">
                        <a:latin typeface="Swis721 Lt BT" pitchFamily="34" charset="0"/>
                      </a:endParaRPr>
                    </a:p>
                    <a:p>
                      <a:pPr marL="285750" indent="-285750">
                        <a:buFont typeface="Arial" pitchFamily="34" charset="0"/>
                        <a:buChar char="•"/>
                      </a:pPr>
                      <a:endParaRPr lang="en-US" sz="1400" b="0" kern="1200" dirty="0" smtClean="0">
                        <a:solidFill>
                          <a:schemeClr val="tx1"/>
                        </a:solidFill>
                        <a:effectLst/>
                        <a:latin typeface="Swis721 Lt BT" pitchFamily="34" charset="0"/>
                        <a:ea typeface="+mn-ea"/>
                        <a:cs typeface="+mn-cs"/>
                      </a:endParaRPr>
                    </a:p>
                  </a:txBody>
                  <a:tcPr anchor="ctr"/>
                </a:tc>
              </a:tr>
            </a:tbl>
          </a:graphicData>
        </a:graphic>
      </p:graphicFrame>
      <p:pic>
        <p:nvPicPr>
          <p:cNvPr id="3" name="2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7864" y="908720"/>
            <a:ext cx="4437529" cy="3429000"/>
          </a:xfrm>
          <a:prstGeom prst="rect">
            <a:avLst/>
          </a:prstGeom>
        </p:spPr>
      </p:pic>
    </p:spTree>
    <p:extLst>
      <p:ext uri="{BB962C8B-B14F-4D97-AF65-F5344CB8AC3E}">
        <p14:creationId xmlns:p14="http://schemas.microsoft.com/office/powerpoint/2010/main" val="737784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es-CO" b="1" dirty="0" smtClean="0"/>
              <a:t>Pasos principales del modelo</a:t>
            </a:r>
            <a:endParaRPr lang="es-CO" b="1" dirty="0"/>
          </a:p>
        </p:txBody>
      </p:sp>
      <p:graphicFrame>
        <p:nvGraphicFramePr>
          <p:cNvPr id="5" name="Table 4"/>
          <p:cNvGraphicFramePr>
            <a:graphicFrameLocks noGrp="1"/>
          </p:cNvGraphicFramePr>
          <p:nvPr>
            <p:extLst>
              <p:ext uri="{D42A27DB-BD31-4B8C-83A1-F6EECF244321}">
                <p14:modId xmlns:p14="http://schemas.microsoft.com/office/powerpoint/2010/main" val="1392280125"/>
              </p:ext>
            </p:extLst>
          </p:nvPr>
        </p:nvGraphicFramePr>
        <p:xfrm>
          <a:off x="323528" y="1052736"/>
          <a:ext cx="8496944" cy="5544616"/>
        </p:xfrm>
        <a:graphic>
          <a:graphicData uri="http://schemas.openxmlformats.org/drawingml/2006/table">
            <a:tbl>
              <a:tblPr firstRow="1" bandRow="1">
                <a:tableStyleId>{BDBED569-4797-4DF1-A0F4-6AAB3CD982D8}</a:tableStyleId>
              </a:tblPr>
              <a:tblGrid>
                <a:gridCol w="2232248"/>
                <a:gridCol w="6264696"/>
              </a:tblGrid>
              <a:tr h="5544616">
                <a:tc>
                  <a:txBody>
                    <a:bodyPr/>
                    <a:lstStyle/>
                    <a:p>
                      <a:pPr marL="0" lvl="2" algn="l" defTabSz="914400" rtl="0" eaLnBrk="1" latinLnBrk="0" hangingPunct="1"/>
                      <a:r>
                        <a:rPr lang="es-ES_tradnl" sz="1800" b="1" kern="1200" dirty="0" smtClean="0">
                          <a:solidFill>
                            <a:schemeClr val="tx1"/>
                          </a:solidFill>
                          <a:latin typeface="+mn-lt"/>
                          <a:ea typeface="+mn-ea"/>
                          <a:cs typeface="+mn-cs"/>
                        </a:rPr>
                        <a:t>Administración del Programa y Preparación de Proyectos</a:t>
                      </a:r>
                      <a:endParaRPr lang="es-HN" sz="1800" b="1" kern="1200" dirty="0" smtClean="0">
                        <a:solidFill>
                          <a:schemeClr val="tx1"/>
                        </a:solidFill>
                        <a:latin typeface="+mn-lt"/>
                        <a:ea typeface="+mn-ea"/>
                        <a:cs typeface="+mn-cs"/>
                      </a:endParaRPr>
                    </a:p>
                  </a:txBody>
                  <a:tcPr anchor="ctr"/>
                </a:tc>
                <a:tc>
                  <a:txBody>
                    <a:bodyPr/>
                    <a:lstStyle/>
                    <a:p>
                      <a:r>
                        <a:rPr lang="es-ES_tradnl" sz="2800" b="0" kern="1200" dirty="0" smtClean="0">
                          <a:solidFill>
                            <a:schemeClr val="tx1"/>
                          </a:solidFill>
                          <a:effectLst/>
                          <a:latin typeface="Swis721 Lt BT" pitchFamily="34" charset="0"/>
                          <a:ea typeface="+mn-ea"/>
                          <a:cs typeface="+mn-cs"/>
                        </a:rPr>
                        <a:t>A través de este componente se financiarán: (i) los costos asociados a los consultores contratados para la Unidad de Supervisión y Seguimiento del Programa, (ii) consultorías de apoyo para la ejecución del Programa, y (iii) auditorías del Programa.</a:t>
                      </a:r>
                      <a:endParaRPr lang="es-HN" sz="3200" b="0" kern="1200" dirty="0" smtClean="0">
                        <a:solidFill>
                          <a:schemeClr val="tx1"/>
                        </a:solidFill>
                        <a:effectLst/>
                        <a:latin typeface="Swis721 Lt BT" pitchFamily="34" charset="0"/>
                        <a:ea typeface="+mn-ea"/>
                        <a:cs typeface="+mn-cs"/>
                      </a:endParaRPr>
                    </a:p>
                    <a:p>
                      <a:pPr marL="285750" indent="-285750">
                        <a:buFont typeface="Arial" pitchFamily="34" charset="0"/>
                        <a:buChar char="•"/>
                      </a:pPr>
                      <a:endParaRPr lang="en-US" sz="1400" b="0" kern="1200" dirty="0" smtClean="0">
                        <a:solidFill>
                          <a:schemeClr val="tx1"/>
                        </a:solidFill>
                        <a:effectLst/>
                        <a:latin typeface="Swis721 Lt BT" pitchFamily="34" charset="0"/>
                        <a:ea typeface="+mn-ea"/>
                        <a:cs typeface="+mn-cs"/>
                      </a:endParaRPr>
                    </a:p>
                  </a:txBody>
                  <a:tcPr anchor="ctr"/>
                </a:tc>
              </a:tr>
            </a:tbl>
          </a:graphicData>
        </a:graphic>
      </p:graphicFrame>
    </p:spTree>
    <p:extLst>
      <p:ext uri="{BB962C8B-B14F-4D97-AF65-F5344CB8AC3E}">
        <p14:creationId xmlns:p14="http://schemas.microsoft.com/office/powerpoint/2010/main" val="978464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1314</TotalTime>
  <Words>1205</Words>
  <Application>Microsoft Office PowerPoint</Application>
  <PresentationFormat>On-screen Show (4:3)</PresentationFormat>
  <Paragraphs>92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Programa 1793-HO Suplemento del Programa de Inversiones en Agua Potable y Saneamiento</vt:lpstr>
      <vt:lpstr>Antecedentes del modelo de intervención</vt:lpstr>
      <vt:lpstr>Características principales del modelo</vt:lpstr>
      <vt:lpstr>Pasos principales del modelo</vt:lpstr>
      <vt:lpstr>Pasos principales del modelo</vt:lpstr>
      <vt:lpstr>Pasos principales del modelo</vt:lpstr>
      <vt:lpstr>Pasos principales del modelo</vt:lpstr>
      <vt:lpstr>Pasos principales del modelo</vt:lpstr>
      <vt:lpstr>Pasos principales del modelo</vt:lpstr>
      <vt:lpstr>Efectividad del modelo</vt:lpstr>
      <vt:lpstr>Efectividad del modelo</vt:lpstr>
      <vt:lpstr>Limitaciones del modelo</vt:lpstr>
    </vt:vector>
  </TitlesOfParts>
  <Company>IRC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smits</dc:creator>
  <cp:lastModifiedBy>Petra Brussee</cp:lastModifiedBy>
  <cp:revision>125</cp:revision>
  <dcterms:created xsi:type="dcterms:W3CDTF">2012-04-12T07:10:16Z</dcterms:created>
  <dcterms:modified xsi:type="dcterms:W3CDTF">2014-03-15T12:32:50Z</dcterms:modified>
</cp:coreProperties>
</file>