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4" r:id="rId3"/>
    <p:sldId id="278" r:id="rId4"/>
    <p:sldId id="276" r:id="rId5"/>
    <p:sldId id="266" r:id="rId6"/>
    <p:sldId id="268" r:id="rId7"/>
    <p:sldId id="280" r:id="rId8"/>
    <p:sldId id="270" r:id="rId9"/>
    <p:sldId id="279" r:id="rId10"/>
    <p:sldId id="275" r:id="rId11"/>
    <p:sldId id="265" r:id="rId12"/>
    <p:sldId id="272" r:id="rId13"/>
    <p:sldId id="277" r:id="rId14"/>
    <p:sldId id="26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544F4-D433-4F69-B7B7-BE7F0FA67511}" type="datetimeFigureOut">
              <a:rPr lang="nl-NL" smtClean="0"/>
              <a:pPr/>
              <a:t>1-8-2014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C5860-F2C8-4DE4-8650-D3A79B4FFDA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71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bd6c31d9-9839-48b3-a36f-f87a18ef3359" descr="6CA8E79A-5395-4E7E-ACC2-1CCFA988518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2197" cy="687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 smtClean="0"/>
              <a:t>IRC Symposium 2010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Pumps, Pipes and Promises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28184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rc_name_me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29864" y="13648"/>
            <a:ext cx="2592288" cy="617212"/>
          </a:xfrm>
          <a:prstGeom prst="rect">
            <a:avLst/>
          </a:prstGeom>
        </p:spPr>
      </p:pic>
      <p:pic>
        <p:nvPicPr>
          <p:cNvPr id="8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520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32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pic>
        <p:nvPicPr>
          <p:cNvPr id="8" name="Picture 7" descr="irc_name_me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40152" y="147492"/>
            <a:ext cx="2592288" cy="61721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irc_name_me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40152" y="147492"/>
            <a:ext cx="2592288" cy="617212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pic>
        <p:nvPicPr>
          <p:cNvPr id="10" name="Picture 9" descr="irc_name_me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40152" y="147492"/>
            <a:ext cx="2592288" cy="617212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3"/>
            <a:ext cx="4040188" cy="3129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3"/>
            <a:ext cx="4041775" cy="3129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pic>
        <p:nvPicPr>
          <p:cNvPr id="11" name="Picture 10" descr="irc_name_me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40152" y="147492"/>
            <a:ext cx="2592288" cy="617212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pic>
        <p:nvPicPr>
          <p:cNvPr id="7" name="Picture 6" descr="irc_name_me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940152" y="147492"/>
            <a:ext cx="2592288" cy="617212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6A60B-CAA3-4EB2-B6A7-08EEC3019EF0}" type="datetimeFigureOut">
              <a:rPr lang="nl-NL" smtClean="0"/>
              <a:pPr/>
              <a:t>1-8-2014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pic>
        <p:nvPicPr>
          <p:cNvPr id="4098" name="751fcc14-68c0-45a0-9e61-8eb406963158" descr="5E341F9A-5F3B-4B30-A341-9FE34BC6019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BF13C8-B7E8-430F-A42D-6357F9824E4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5b5fcbf2-0fec-4531-ba21-1bf381d72549" descr="C59C99DB-E58E-43CB-89C6-3A70FA51425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irc_name_me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529864" y="13648"/>
            <a:ext cx="2592288" cy="617212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IRC Symposium 2010</a:t>
            </a:r>
            <a:endParaRPr lang="nl-NL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d6c31d9-9839-48b3-a36f-f87a18ef3359" descr="6CA8E79A-5395-4E7E-ACC2-1CCFA988518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2197" cy="687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72815"/>
            <a:ext cx="5486400" cy="29547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3245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nl-NL" smtClean="0"/>
              <a:t>IRC Symposium 2010</a:t>
            </a:r>
            <a:endParaRPr lang="nl-NL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Pumps, Pipes and Promises</a:t>
            </a:r>
            <a:endParaRPr lang="nl-NL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00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nl-NL" smtClean="0"/>
              <a:t>16-18 November, The Hague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nl-NL" smtClean="0"/>
              <a:t>IRC Symposium 2010</a:t>
            </a:r>
            <a:endParaRPr lang="nl-N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72200" y="6356350"/>
            <a:ext cx="2376264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r>
              <a:rPr lang="nl-NL" smtClean="0"/>
              <a:t>16-18 November, The Hague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Pumps, Pipes and Promises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6160"/>
            <a:ext cx="6400800" cy="2279104"/>
          </a:xfrm>
        </p:spPr>
        <p:txBody>
          <a:bodyPr>
            <a:normAutofit/>
          </a:bodyPr>
          <a:lstStyle/>
          <a:p>
            <a:r>
              <a:rPr lang="en-US" dirty="0" smtClean="0"/>
              <a:t>Costs, Finances and Accountability for Sustainable WASH Services</a:t>
            </a:r>
          </a:p>
          <a:p>
            <a:endParaRPr lang="en-US" dirty="0" smtClean="0"/>
          </a:p>
          <a:p>
            <a:r>
              <a:rPr lang="en-US" i="1" dirty="0" smtClean="0"/>
              <a:t>Preliminary Synthesis</a:t>
            </a:r>
          </a:p>
          <a:p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 sz="1400" dirty="0" smtClean="0"/>
              <a:t>IRC Symposium 2010</a:t>
            </a:r>
            <a:endParaRPr lang="nl-NL" sz="1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253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Pumps, Pipes and Promises</a:t>
            </a:r>
            <a:endParaRPr lang="nl-N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10536" y="6356350"/>
            <a:ext cx="2771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algn="r"/>
            <a:r>
              <a:rPr lang="nl-NL" sz="1400" dirty="0" smtClean="0"/>
              <a:t>16-18 November, The Hague</a:t>
            </a:r>
            <a:endParaRPr lang="nl-NL" sz="1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423968" y="1267593"/>
            <a:ext cx="2899884" cy="1729359"/>
            <a:chOff x="4423968" y="1267593"/>
            <a:chExt cx="2899884" cy="1729359"/>
          </a:xfrm>
        </p:grpSpPr>
        <p:sp>
          <p:nvSpPr>
            <p:cNvPr id="9" name="TextBox 8"/>
            <p:cNvSpPr txBox="1"/>
            <p:nvPr/>
          </p:nvSpPr>
          <p:spPr>
            <a:xfrm rot="20299479">
              <a:off x="4423968" y="1267593"/>
              <a:ext cx="28998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chemeClr val="bg1"/>
                  </a:solidFill>
                  <a:latin typeface="Rage Italic" pitchFamily="66" charset="0"/>
                </a:rPr>
                <a:t>broken!</a:t>
              </a:r>
              <a:endParaRPr lang="en-GB" sz="5400" dirty="0">
                <a:solidFill>
                  <a:schemeClr val="bg1"/>
                </a:solidFill>
                <a:latin typeface="Rage Italic" pitchFamily="66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436096" y="2341859"/>
              <a:ext cx="144016" cy="655093"/>
              <a:chOff x="5436096" y="2413867"/>
              <a:chExt cx="144016" cy="655093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5470365" y="2413867"/>
                <a:ext cx="109747" cy="655093"/>
              </a:xfrm>
              <a:custGeom>
                <a:avLst/>
                <a:gdLst>
                  <a:gd name="connsiteX0" fmla="*/ 0 w 109747"/>
                  <a:gd name="connsiteY0" fmla="*/ 0 h 655093"/>
                  <a:gd name="connsiteX1" fmla="*/ 54591 w 109747"/>
                  <a:gd name="connsiteY1" fmla="*/ 395785 h 655093"/>
                  <a:gd name="connsiteX2" fmla="*/ 95535 w 109747"/>
                  <a:gd name="connsiteY2" fmla="*/ 532263 h 655093"/>
                  <a:gd name="connsiteX3" fmla="*/ 109183 w 109747"/>
                  <a:gd name="connsiteY3" fmla="*/ 655093 h 655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747" h="655093">
                    <a:moveTo>
                      <a:pt x="0" y="0"/>
                    </a:moveTo>
                    <a:cubicBezTo>
                      <a:pt x="21883" y="186004"/>
                      <a:pt x="22937" y="226964"/>
                      <a:pt x="54591" y="395785"/>
                    </a:cubicBezTo>
                    <a:cubicBezTo>
                      <a:pt x="63430" y="442928"/>
                      <a:pt x="80388" y="486823"/>
                      <a:pt x="95535" y="532263"/>
                    </a:cubicBezTo>
                    <a:cubicBezTo>
                      <a:pt x="109747" y="645959"/>
                      <a:pt x="109183" y="604768"/>
                      <a:pt x="109183" y="655093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 flipH="1">
                <a:off x="5436096" y="2765523"/>
                <a:ext cx="80392" cy="303437"/>
              </a:xfrm>
              <a:custGeom>
                <a:avLst/>
                <a:gdLst>
                  <a:gd name="connsiteX0" fmla="*/ 0 w 109747"/>
                  <a:gd name="connsiteY0" fmla="*/ 0 h 655093"/>
                  <a:gd name="connsiteX1" fmla="*/ 54591 w 109747"/>
                  <a:gd name="connsiteY1" fmla="*/ 395785 h 655093"/>
                  <a:gd name="connsiteX2" fmla="*/ 95535 w 109747"/>
                  <a:gd name="connsiteY2" fmla="*/ 532263 h 655093"/>
                  <a:gd name="connsiteX3" fmla="*/ 109183 w 109747"/>
                  <a:gd name="connsiteY3" fmla="*/ 655093 h 655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747" h="655093">
                    <a:moveTo>
                      <a:pt x="0" y="0"/>
                    </a:moveTo>
                    <a:cubicBezTo>
                      <a:pt x="21883" y="186004"/>
                      <a:pt x="22937" y="226964"/>
                      <a:pt x="54591" y="395785"/>
                    </a:cubicBezTo>
                    <a:cubicBezTo>
                      <a:pt x="63430" y="442928"/>
                      <a:pt x="80388" y="486823"/>
                      <a:pt x="95535" y="532263"/>
                    </a:cubicBezTo>
                    <a:cubicBezTo>
                      <a:pt x="109747" y="645959"/>
                      <a:pt x="109183" y="604768"/>
                      <a:pt x="109183" y="655093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627784" y="1484784"/>
            <a:ext cx="4464496" cy="4392488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123728" y="4509120"/>
            <a:ext cx="208823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Transparency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436096" y="1628800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Accountability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635896" y="3140968"/>
            <a:ext cx="2376264" cy="122413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of service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436096" y="4509120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Availability of (cost) information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979712" y="1628800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Sufficient financing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	More work needed …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13285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What ARE the models for financing post construction costs? How DO we finance </a:t>
            </a:r>
            <a:r>
              <a:rPr lang="en-GB" sz="3200" dirty="0" err="1" smtClean="0">
                <a:solidFill>
                  <a:schemeClr val="bg1"/>
                </a:solidFill>
              </a:rPr>
              <a:t>CapManEx</a:t>
            </a:r>
            <a:r>
              <a:rPr lang="en-GB" sz="3200" dirty="0" smtClean="0">
                <a:solidFill>
                  <a:schemeClr val="bg1"/>
                </a:solidFill>
              </a:rPr>
              <a:t> and Direct Support Costs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What IS the magnitude of REQUIRED (normative) post-construction elements of cost?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smtClean="0">
                <a:solidFill>
                  <a:schemeClr val="bg1"/>
                </a:solidFill>
              </a:rPr>
              <a:t>Which financing source should pay for what cost element?</a:t>
            </a:r>
          </a:p>
          <a:p>
            <a:pPr marL="1092200" lvl="2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Who should pay for improved access to information?!</a:t>
            </a:r>
            <a:endParaRPr lang="en-GB" sz="3200" dirty="0" smtClean="0">
              <a:solidFill>
                <a:schemeClr val="bg1"/>
              </a:solidFill>
            </a:endParaRP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	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628800"/>
            <a:ext cx="8229600" cy="52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1">
              <a:spcBef>
                <a:spcPct val="20000"/>
              </a:spcBef>
              <a:defRPr/>
            </a:pP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17780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Decentralisation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broad political process.  The question(s) are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decentralised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WASH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</a:t>
            </a:r>
            <a:r>
              <a:rPr lang="en-US" sz="3200" dirty="0" err="1" smtClean="0">
                <a:solidFill>
                  <a:schemeClr val="bg1"/>
                </a:solidFill>
              </a:rPr>
              <a:t>es</a:t>
            </a:r>
            <a:r>
              <a:rPr lang="en-US" sz="3200" dirty="0" smtClean="0">
                <a:solidFill>
                  <a:schemeClr val="bg1"/>
                </a:solidFill>
              </a:rPr>
              <a:t> be financed and made to work?  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Who does (and spends) what – at what institutional levels – fulfilling what functions?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Where does accountability lie in </a:t>
            </a:r>
            <a:r>
              <a:rPr lang="en-US" sz="3200" dirty="0" err="1" smtClean="0">
                <a:solidFill>
                  <a:schemeClr val="bg1"/>
                </a:solidFill>
              </a:rPr>
              <a:t>decentralised</a:t>
            </a:r>
            <a:r>
              <a:rPr lang="en-US" sz="3200" dirty="0" smtClean="0">
                <a:solidFill>
                  <a:schemeClr val="bg1"/>
                </a:solidFill>
              </a:rPr>
              <a:t> service delivery – who monitors who?</a:t>
            </a:r>
          </a:p>
          <a:p>
            <a:pPr marL="169863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questions that must be asked and answered by countries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	 Next steps?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13285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1">
              <a:spcBef>
                <a:spcPct val="20000"/>
              </a:spcBef>
              <a:defRPr/>
            </a:pP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Answer all the above questions!!  </a:t>
            </a:r>
          </a:p>
          <a:p>
            <a:pPr marL="17780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Communicate, communicate, communicate!</a:t>
            </a:r>
          </a:p>
          <a:p>
            <a:pPr marL="17780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document approaches AND tools for: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Life cycle costing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Monitoring costs and service delivery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Accountability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……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Broken promises ….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448272"/>
            <a:ext cx="8229600" cy="47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Broken promises about ... Water, Sanitation and Hygiene </a:t>
            </a:r>
            <a:r>
              <a:rPr lang="en-GB" sz="3200" u="sng" dirty="0" smtClean="0">
                <a:solidFill>
                  <a:schemeClr val="bg1"/>
                </a:solidFill>
              </a:rPr>
              <a:t>Services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Not delivered 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Not sustainable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Not equitable</a:t>
            </a:r>
          </a:p>
          <a:p>
            <a:pPr lvl="1">
              <a:spcBef>
                <a:spcPct val="20000"/>
              </a:spcBef>
              <a:defRPr/>
            </a:pPr>
            <a:endParaRPr lang="en-GB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	Costs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132856"/>
            <a:ext cx="8229600" cy="4725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LCCA – for </a:t>
            </a:r>
            <a:r>
              <a:rPr lang="en-GB" sz="3200" b="1" i="1" dirty="0" smtClean="0">
                <a:solidFill>
                  <a:schemeClr val="bg1"/>
                </a:solidFill>
              </a:rPr>
              <a:t>service provision</a:t>
            </a:r>
            <a:r>
              <a:rPr lang="en-GB" sz="3200" dirty="0" smtClean="0">
                <a:solidFill>
                  <a:schemeClr val="bg1"/>
                </a:solidFill>
              </a:rPr>
              <a:t> – is the way forward</a:t>
            </a: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Cost for service provided is as (more?) important than cost for technology</a:t>
            </a:r>
            <a:endParaRPr lang="en-GB" sz="3200" dirty="0" smtClean="0">
              <a:solidFill>
                <a:schemeClr val="bg1"/>
              </a:solidFill>
            </a:endParaRP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Data is scattered and difficult to find (easiest for water, hardest for hygiene)</a:t>
            </a:r>
          </a:p>
          <a:p>
            <a:pPr marL="723900" lvl="1" indent="-2667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Capital Maintenance and Direct Support Costs are the least understood (and most important!)</a:t>
            </a:r>
          </a:p>
          <a:p>
            <a:pPr marL="723900" lvl="1" indent="-2667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Direct (t</a:t>
            </a:r>
            <a:r>
              <a:rPr lang="en-GB" sz="3200" dirty="0" err="1" smtClean="0">
                <a:solidFill>
                  <a:schemeClr val="bg1"/>
                </a:solidFill>
              </a:rPr>
              <a:t>echnical</a:t>
            </a:r>
            <a:r>
              <a:rPr lang="en-GB" sz="3200" dirty="0" smtClean="0">
                <a:solidFill>
                  <a:schemeClr val="bg1"/>
                </a:solidFill>
              </a:rPr>
              <a:t>) Support is very important and relatively expensive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 smtClean="0">
              <a:solidFill>
                <a:schemeClr val="bg1"/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en-GB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	Costs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132856"/>
            <a:ext cx="8229600" cy="4725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Totaling and annualizing per-capita costs is useful (essential?!) – </a:t>
            </a:r>
            <a:r>
              <a:rPr lang="en-US" sz="3200" dirty="0" err="1" smtClean="0">
                <a:solidFill>
                  <a:schemeClr val="bg1"/>
                </a:solidFill>
              </a:rPr>
              <a:t>Totex</a:t>
            </a:r>
            <a:r>
              <a:rPr lang="en-US" sz="3200" dirty="0" smtClean="0">
                <a:solidFill>
                  <a:schemeClr val="bg1"/>
                </a:solidFill>
              </a:rPr>
              <a:t>?!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Totex</a:t>
            </a:r>
            <a:r>
              <a:rPr lang="en-US" sz="3200" dirty="0" smtClean="0">
                <a:solidFill>
                  <a:schemeClr val="bg1"/>
                </a:solidFill>
              </a:rPr>
              <a:t> for basic rural water supplies seems to lie in the range 4-40US$/person/year – probably realistically not less than 20US$/person/year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And this still doesn’t guarantee an acceptable service!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Totex</a:t>
            </a:r>
            <a:r>
              <a:rPr lang="en-US" sz="3200" dirty="0" smtClean="0">
                <a:solidFill>
                  <a:schemeClr val="bg1"/>
                </a:solidFill>
              </a:rPr>
              <a:t> for Sanitation and Hygiene ……. ??</a:t>
            </a:r>
          </a:p>
          <a:p>
            <a:pPr>
              <a:spcBef>
                <a:spcPct val="20000"/>
              </a:spcBef>
              <a:defRPr/>
            </a:pPr>
            <a:endParaRPr lang="en-GB" sz="3200" dirty="0" smtClean="0">
              <a:solidFill>
                <a:schemeClr val="bg1"/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en-GB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606936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Finance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916832"/>
            <a:ext cx="8229600" cy="4941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Finance needs to take account of, and budget for, full lifecycle costs 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ALL finance comes from .... Taxes, Tariffs or Transfers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The challenge is to decide which pays for what!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Globally - public finance is key – in LDCs aid is essential</a:t>
            </a:r>
          </a:p>
          <a:p>
            <a:pPr marL="169863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Services cannot be internally sustainable – at the level of the system 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err="1" smtClean="0">
                <a:solidFill>
                  <a:schemeClr val="bg1"/>
                </a:solidFill>
              </a:rPr>
              <a:t>CapManEx</a:t>
            </a:r>
            <a:r>
              <a:rPr lang="en-GB" sz="3200" dirty="0" smtClean="0">
                <a:solidFill>
                  <a:schemeClr val="bg1"/>
                </a:solidFill>
              </a:rPr>
              <a:t> cannot be internally financed – alternative financing mechanisms are essential - Insurance? Mutualisation? Tax?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</a:rPr>
              <a:t>Little agreement on:</a:t>
            </a:r>
          </a:p>
          <a:p>
            <a:pPr marL="627063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Who should finance, what, and at what institutional level (Local) Government? Users? Private sector (probably not!), Donors (not sustainable)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</a:t>
            </a:r>
            <a:r>
              <a:rPr lang="en-GB" sz="4400" dirty="0" smtClean="0">
                <a:solidFill>
                  <a:schemeClr val="bg1"/>
                </a:solidFill>
              </a:rPr>
              <a:t>Accountability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132856"/>
            <a:ext cx="8496944" cy="4725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Agreement that accountability, transparency, integrity are all essential!</a:t>
            </a: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Transparency (seems to) lead to improved services</a:t>
            </a: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Corruption is everywhere! – it is corrosive, expensive, destructive – it must be tackled head on!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Tools exist to tackle it – with promising results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Be proactive and be preventative – corruption is about systems as much as (more than?!) morals</a:t>
            </a:r>
          </a:p>
          <a:p>
            <a:pPr marL="17780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Some solutions exist inside sector – some are wider (democracy, accountability, rule of law etc.)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Sector actors DO have a role to play</a:t>
            </a:r>
          </a:p>
          <a:p>
            <a:pPr marL="17780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Without transparency, and accountability to improved access to (cost) information is unlikely to lead to improved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</a:t>
            </a:r>
            <a:r>
              <a:rPr lang="en-GB" sz="4400" dirty="0" smtClean="0">
                <a:solidFill>
                  <a:schemeClr val="bg1"/>
                </a:solidFill>
              </a:rPr>
              <a:t>Accountability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132856"/>
            <a:ext cx="8496944" cy="47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The time to strengthen accountability etc. is at the start of institutional reform (</a:t>
            </a:r>
            <a:r>
              <a:rPr lang="en-US" sz="3200" dirty="0" err="1" smtClean="0">
                <a:solidFill>
                  <a:schemeClr val="bg1"/>
                </a:solidFill>
              </a:rPr>
              <a:t>e.g</a:t>
            </a:r>
            <a:r>
              <a:rPr lang="en-US" sz="3200" dirty="0" smtClean="0">
                <a:solidFill>
                  <a:schemeClr val="bg1"/>
                </a:solidFill>
              </a:rPr>
              <a:t> SWAp, </a:t>
            </a:r>
            <a:r>
              <a:rPr lang="en-US" sz="3200" dirty="0" err="1" smtClean="0">
                <a:solidFill>
                  <a:schemeClr val="bg1"/>
                </a:solidFill>
              </a:rPr>
              <a:t>decentralisation</a:t>
            </a:r>
            <a:r>
              <a:rPr lang="en-US" sz="3200" dirty="0" smtClean="0">
                <a:solidFill>
                  <a:schemeClr val="bg1"/>
                </a:solidFill>
              </a:rPr>
              <a:t> etc.)</a:t>
            </a:r>
            <a:endParaRPr lang="en-GB" sz="3200" dirty="0" smtClean="0">
              <a:solidFill>
                <a:schemeClr val="bg1"/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Where we (perhaps) need more work</a:t>
            </a:r>
            <a:endParaRPr lang="en-GB" sz="3200" b="1" dirty="0" smtClean="0">
              <a:solidFill>
                <a:schemeClr val="bg1"/>
              </a:solidFill>
            </a:endParaRP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Understanding the relative importance – and relationships between – corruption, poor management, poor governance, lack of access to information etc.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			Cross-cutting agreements</a:t>
            </a:r>
            <a:endParaRPr lang="nl-NL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988840"/>
            <a:ext cx="8229600" cy="4869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Costs are important – but not everything!  </a:t>
            </a: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Knowing the costs of different service levels – and matching these with different financing streams is the first step to achieving sustainability</a:t>
            </a:r>
            <a:endParaRPr lang="en-GB" sz="3200" dirty="0" smtClean="0">
              <a:solidFill>
                <a:schemeClr val="bg1"/>
              </a:solidFill>
            </a:endParaRP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But without good (enough) governance, good (enough) management – progress will  not happen</a:t>
            </a:r>
          </a:p>
          <a:p>
            <a:pPr marL="635000" lvl="1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Accessible information is essential to improved good service delivery – and it goes beyond costs!</a:t>
            </a:r>
          </a:p>
          <a:p>
            <a:pPr marL="177800" lvl="0" indent="-1778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32" y="2204864"/>
            <a:ext cx="8424936" cy="4608512"/>
          </a:xfrm>
        </p:spPr>
        <p:txBody>
          <a:bodyPr>
            <a:norm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Monitor (and hold accountable) on the service provided – not just the hardware built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Cost effectiveness in the WASH sector may be best measured in terms of service delivered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Transparency (freedom of information) is essential: of service levels to be delivered (and related costs and expectations) of financing</a:t>
            </a:r>
            <a:endParaRPr lang="en-GB" sz="3000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mps Pipes and Promise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736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Pumps Pipes and Promises Template</vt:lpstr>
      <vt:lpstr>Pumps, Pipes and Promises</vt:lpstr>
      <vt:lpstr>  Broken promises ….</vt:lpstr>
      <vt:lpstr>   Costs</vt:lpstr>
      <vt:lpstr>   Costs</vt:lpstr>
      <vt:lpstr>Finance</vt:lpstr>
      <vt:lpstr>  Accountability</vt:lpstr>
      <vt:lpstr>  Accountability</vt:lpstr>
      <vt:lpstr>   Cross-cutting agreements</vt:lpstr>
      <vt:lpstr>PowerPoint Presentation</vt:lpstr>
      <vt:lpstr>PowerPoint Presentation</vt:lpstr>
      <vt:lpstr>   More work needed …</vt:lpstr>
      <vt:lpstr>   </vt:lpstr>
      <vt:lpstr>    Next steps?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Pumps, Pipes and Promises</dc:title>
  <dc:creator>moriarty</dc:creator>
  <cp:lastModifiedBy>admin</cp:lastModifiedBy>
  <cp:revision>8</cp:revision>
  <dcterms:created xsi:type="dcterms:W3CDTF">2010-11-18T08:25:47Z</dcterms:created>
  <dcterms:modified xsi:type="dcterms:W3CDTF">2014-08-01T14:29:52Z</dcterms:modified>
</cp:coreProperties>
</file>