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9" autoAdjust="0"/>
    <p:restoredTop sz="94660"/>
  </p:normalViewPr>
  <p:slideViewPr>
    <p:cSldViewPr>
      <p:cViewPr>
        <p:scale>
          <a:sx n="70" d="100"/>
          <a:sy n="70" d="100"/>
        </p:scale>
        <p:origin x="-114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4-16T09:33:30.877" idx="7">
    <p:pos x="5025" y="3475"/>
    <p:text>No se si esta pregunta esta bien... me parece mejor que sólo se pregunten las características principales, luego esto dará la pauta para comparar y determinar las dirferencias...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C9C2-107E-458E-838D-B24BD0A3E48D}" type="datetimeFigureOut">
              <a:rPr lang="en-US" smtClean="0"/>
              <a:pPr/>
              <a:t>3/15/2014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CC743-6CBF-4932-A420-D3185A99C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0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BCC743-6CBF-4932-A420-D3185A99C0C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23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10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90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334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44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252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719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750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795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48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452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0313-8677-480F-B623-841AB374A31E}" type="datetimeFigureOut">
              <a:rPr lang="es-CO" smtClean="0"/>
              <a:pPr/>
              <a:t>15/03/2014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3428-F40A-4231-8B6E-EEBFB32CF5C8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78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643866" cy="1857387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Modelo de Intervención en Agua y Saneamiento Rural con Participación Comunitaria</a:t>
            </a:r>
            <a:endParaRPr lang="es-C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3071834"/>
          </a:xfrm>
        </p:spPr>
        <p:txBody>
          <a:bodyPr/>
          <a:lstStyle/>
          <a:p>
            <a:r>
              <a:rPr lang="es-CO" dirty="0" smtClean="0"/>
              <a:t>Servicio Autónomo Nacional de Acueductos y Alcantarillados</a:t>
            </a:r>
          </a:p>
        </p:txBody>
      </p:sp>
      <p:pic>
        <p:nvPicPr>
          <p:cNvPr id="1026" name="0 Imagen" descr="SANAA_20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357694"/>
            <a:ext cx="242889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250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Eficiencia del modelo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lnSpcReduction="10000"/>
          </a:bodyPr>
          <a:lstStyle/>
          <a:p>
            <a:r>
              <a:rPr lang="es-CO" sz="2800" dirty="0" smtClean="0"/>
              <a:t>Como califica la eficiencia del modelo:</a:t>
            </a:r>
          </a:p>
          <a:p>
            <a:pPr lvl="1"/>
            <a:r>
              <a:rPr lang="es-CO" sz="2400" dirty="0" smtClean="0"/>
              <a:t>En qué aspectos es eficiente el modelo?</a:t>
            </a:r>
          </a:p>
          <a:p>
            <a:pPr lvl="1" algn="just">
              <a:buNone/>
            </a:pPr>
            <a:r>
              <a:rPr lang="es-CO" sz="2400" dirty="0" smtClean="0"/>
              <a:t>    El modelo es eficiente en la construcción a mayor escala de sistemas integrados, el aumento de la cobertura, la generación de capacidades en las organizaciones y la participación comunitaria.</a:t>
            </a:r>
          </a:p>
          <a:p>
            <a:pPr lvl="1" algn="just">
              <a:buNone/>
            </a:pPr>
            <a:endParaRPr lang="es-CO" sz="2400" dirty="0" smtClean="0"/>
          </a:p>
          <a:p>
            <a:pPr lvl="1"/>
            <a:r>
              <a:rPr lang="es-CO" sz="2400" dirty="0" smtClean="0"/>
              <a:t>Dónde se le puede mejorar?</a:t>
            </a:r>
          </a:p>
          <a:p>
            <a:pPr lvl="1" algn="just">
              <a:buNone/>
            </a:pPr>
            <a:r>
              <a:rPr lang="es-CO" sz="2400" dirty="0" smtClean="0"/>
              <a:t>	Sistematización, generación de indicadores,  homologación de actuaciones y concertación de alianzas para garantizar presencia institucional en la sostenibilidad.</a:t>
            </a:r>
          </a:p>
        </p:txBody>
      </p:sp>
    </p:spTree>
    <p:extLst>
      <p:ext uri="{BB962C8B-B14F-4D97-AF65-F5344CB8AC3E}">
        <p14:creationId xmlns:p14="http://schemas.microsoft.com/office/powerpoint/2010/main" val="36730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Conclusiones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577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CO" dirty="0" smtClean="0"/>
          </a:p>
          <a:p>
            <a:pPr lvl="1"/>
            <a:r>
              <a:rPr lang="es-CO" dirty="0" smtClean="0"/>
              <a:t>La medida en la cual el modelo logra su finalidad</a:t>
            </a:r>
          </a:p>
          <a:p>
            <a:pPr lvl="2" algn="just"/>
            <a:r>
              <a:rPr lang="es-CO" dirty="0" smtClean="0"/>
              <a:t>Mayor numero de sistemas integrales construidos en menor tiempo.</a:t>
            </a:r>
          </a:p>
          <a:p>
            <a:pPr lvl="2" algn="just"/>
            <a:r>
              <a:rPr lang="es-CO" sz="2000" dirty="0" smtClean="0"/>
              <a:t>Empoderamiento de la comunidad para  la construcción y sostenibilidad de los sistemas y la observancia de las medidas de salud.</a:t>
            </a:r>
          </a:p>
          <a:p>
            <a:pPr lvl="1">
              <a:buNone/>
            </a:pPr>
            <a:endParaRPr lang="es-CO" dirty="0" smtClean="0"/>
          </a:p>
          <a:p>
            <a:pPr lvl="1"/>
            <a:r>
              <a:rPr lang="es-CO" dirty="0" smtClean="0"/>
              <a:t>Los principales problemas comunes que el modelo trata de superar y la medida en la cual logra hacerlo.</a:t>
            </a:r>
          </a:p>
          <a:p>
            <a:pPr lvl="2" algn="just"/>
            <a:r>
              <a:rPr lang="es-CO" dirty="0" smtClean="0"/>
              <a:t>Superar las limitaciones de la comunidad (educativas, organizativas y financieras).</a:t>
            </a:r>
          </a:p>
          <a:p>
            <a:pPr lvl="2" algn="just"/>
            <a:r>
              <a:rPr lang="es-CO" dirty="0" smtClean="0"/>
              <a:t>Es condicionante para la selección de las comunidades.</a:t>
            </a:r>
          </a:p>
          <a:p>
            <a:pPr lvl="1" algn="just">
              <a:buNone/>
            </a:pPr>
            <a:endParaRPr lang="es-CO" dirty="0" smtClean="0">
              <a:solidFill>
                <a:srgbClr val="FF0000"/>
              </a:solidFill>
            </a:endParaRPr>
          </a:p>
          <a:p>
            <a:pPr lvl="1"/>
            <a:r>
              <a:rPr lang="es-CO" dirty="0" smtClean="0"/>
              <a:t>Su efectividad:</a:t>
            </a:r>
          </a:p>
          <a:p>
            <a:pPr lvl="2"/>
            <a:r>
              <a:rPr lang="es-CO" dirty="0" smtClean="0"/>
              <a:t>Utilizando este modelo siempre se han alcanzado los objetivos</a:t>
            </a:r>
          </a:p>
          <a:p>
            <a:pPr lvl="1">
              <a:buNone/>
            </a:pPr>
            <a:endParaRPr lang="es-CO" dirty="0" smtClean="0"/>
          </a:p>
          <a:p>
            <a:pPr lvl="1"/>
            <a:r>
              <a:rPr lang="es-CO" dirty="0" smtClean="0"/>
              <a:t>Su eficiencia: </a:t>
            </a:r>
          </a:p>
          <a:p>
            <a:pPr lvl="2"/>
            <a:r>
              <a:rPr lang="es-CO" dirty="0" smtClean="0"/>
              <a:t>El modelo ha servido de soporte para la ejecución de numerosos programas de agua y saneamiento con metas satisfechas en tiempo programado y con los recursos disponibles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386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Antecedentes del modelo de intervención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r>
              <a:rPr lang="es-CO" sz="1800" dirty="0" smtClean="0"/>
              <a:t>El modelo surge como como parte de la evolución de los programas de agua y saneamiento del SANAA durante más de 40 años de  actividad en el sector rural.</a:t>
            </a:r>
          </a:p>
          <a:p>
            <a:r>
              <a:rPr lang="es-CO" sz="1800" dirty="0" smtClean="0"/>
              <a:t>Busca asegurar la sostenibilidad de las obras mediante el empoderamiento de los beneficiarios, a través del involucramiento, organización, educación y capacitación de la comunidad.</a:t>
            </a:r>
          </a:p>
          <a:p>
            <a:r>
              <a:rPr lang="es-CO" sz="1800" dirty="0" smtClean="0"/>
              <a:t>Cómo fue desarrollado?</a:t>
            </a:r>
          </a:p>
          <a:p>
            <a:pPr lvl="1" algn="just"/>
            <a:r>
              <a:rPr lang="es-CO" sz="1800" dirty="0" smtClean="0"/>
              <a:t>Desarrollo conceptual:  formulado a través de la experimentación y la incorporación y mejora de experiencias de otros países</a:t>
            </a:r>
          </a:p>
          <a:p>
            <a:pPr lvl="1" algn="just"/>
            <a:r>
              <a:rPr lang="es-CO" sz="1800" dirty="0" smtClean="0"/>
              <a:t>Validado en su forma actual a través de más de 20 años de operatividad de los </a:t>
            </a:r>
            <a:r>
              <a:rPr lang="es-CO" sz="1800" dirty="0" smtClean="0">
                <a:solidFill>
                  <a:srgbClr val="FF0000"/>
                </a:solidFill>
              </a:rPr>
              <a:t>Ingenieros de Proyecto, TAS y TOM</a:t>
            </a:r>
            <a:r>
              <a:rPr lang="es-CO" sz="1800" dirty="0" smtClean="0"/>
              <a:t> con enfoque de participación comunitaria. Se han formulado guías y manuales de intervención, en actualización.</a:t>
            </a:r>
          </a:p>
          <a:p>
            <a:pPr lvl="1"/>
            <a:r>
              <a:rPr lang="es-CO" sz="1800" dirty="0" smtClean="0"/>
              <a:t>En proceso de Sistematización </a:t>
            </a:r>
          </a:p>
          <a:p>
            <a:r>
              <a:rPr lang="es-CO" sz="1800" dirty="0" smtClean="0"/>
              <a:t>Qué organizaciones fueron involucradas en su desarrollo y aplicación?</a:t>
            </a:r>
          </a:p>
          <a:p>
            <a:pPr lvl="1"/>
            <a:r>
              <a:rPr lang="es-CO" sz="1800" dirty="0" smtClean="0"/>
              <a:t>SANAA en carácter de formulador e implementador</a:t>
            </a:r>
          </a:p>
          <a:p>
            <a:pPr lvl="1"/>
            <a:r>
              <a:rPr lang="es-CO" sz="1800" dirty="0" smtClean="0"/>
              <a:t>USAID en carácter de asesor, impulsor y patrocinador</a:t>
            </a:r>
          </a:p>
          <a:p>
            <a:pPr lvl="1"/>
            <a:r>
              <a:rPr lang="es-CO" sz="1800" dirty="0" smtClean="0"/>
              <a:t>UNICEF, Unión Europea, ACDI, </a:t>
            </a:r>
            <a:r>
              <a:rPr lang="es-CO" sz="1800" dirty="0" err="1" smtClean="0"/>
              <a:t>Cosude</a:t>
            </a:r>
            <a:r>
              <a:rPr lang="es-CO" sz="1800" dirty="0" smtClean="0"/>
              <a:t>, Club Rotario, BCIE, BID y otros organismos de cooperación en carácter de patrocinadores</a:t>
            </a:r>
          </a:p>
        </p:txBody>
      </p:sp>
    </p:spTree>
    <p:extLst>
      <p:ext uri="{BB962C8B-B14F-4D97-AF65-F5344CB8AC3E}">
        <p14:creationId xmlns:p14="http://schemas.microsoft.com/office/powerpoint/2010/main" val="9715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Características principales del modelo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Ámbito de aplicación:</a:t>
            </a:r>
          </a:p>
          <a:p>
            <a:pPr lvl="1"/>
            <a:r>
              <a:rPr lang="es-CO" dirty="0" smtClean="0"/>
              <a:t>Rural concentrado y disperso</a:t>
            </a:r>
          </a:p>
          <a:p>
            <a:pPr lvl="1"/>
            <a:r>
              <a:rPr lang="es-CO" dirty="0" smtClean="0"/>
              <a:t>Agua, saneamiento e higiene</a:t>
            </a:r>
          </a:p>
          <a:p>
            <a:r>
              <a:rPr lang="es-CO" dirty="0" smtClean="0"/>
              <a:t>Finalidad del modelo:</a:t>
            </a:r>
          </a:p>
          <a:p>
            <a:pPr lvl="1"/>
            <a:r>
              <a:rPr lang="es-CO" dirty="0" smtClean="0"/>
              <a:t>Inversión en desarrollo de cobertura</a:t>
            </a:r>
          </a:p>
          <a:p>
            <a:pPr lvl="1"/>
            <a:r>
              <a:rPr lang="es-CO" dirty="0" smtClean="0"/>
              <a:t>Asistencia técnica y apoyo post-construcción</a:t>
            </a:r>
          </a:p>
          <a:p>
            <a:pPr lvl="1"/>
            <a:r>
              <a:rPr lang="es-CO" dirty="0" smtClean="0"/>
              <a:t>No contempla el reemplazo de activos</a:t>
            </a:r>
          </a:p>
          <a:p>
            <a:r>
              <a:rPr lang="es-CO" dirty="0" smtClean="0"/>
              <a:t>Características principales: </a:t>
            </a:r>
          </a:p>
          <a:p>
            <a:pPr lvl="1"/>
            <a:r>
              <a:rPr lang="es-CO" dirty="0" smtClean="0"/>
              <a:t>Creación y fortalecimiento de oficinas regionales de servicio, con gran autonomía</a:t>
            </a:r>
          </a:p>
          <a:p>
            <a:pPr lvl="1"/>
            <a:r>
              <a:rPr lang="es-CO" dirty="0" smtClean="0"/>
              <a:t> Creación y formación de actores con disciplinas especializadas (Ingenieros de Proyecto, TAS, TOM)</a:t>
            </a:r>
          </a:p>
          <a:p>
            <a:pPr lvl="1"/>
            <a:r>
              <a:rPr lang="es-CO" dirty="0" smtClean="0"/>
              <a:t>Desarrollo de múltiples estrategias complementarias y herramientas educativas (Escuela y Casa Saludable, AJAMS, COMAS, Apoyo a la Sostenibilidad, Sistema de Información SIAR)</a:t>
            </a:r>
          </a:p>
          <a:p>
            <a:pPr lvl="1"/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41971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Pasos principales del modelo</a:t>
            </a:r>
            <a:endParaRPr lang="es-CO" dirty="0"/>
          </a:p>
        </p:txBody>
      </p:sp>
      <p:grpSp>
        <p:nvGrpSpPr>
          <p:cNvPr id="4" name="3 Grupo"/>
          <p:cNvGrpSpPr/>
          <p:nvPr/>
        </p:nvGrpSpPr>
        <p:grpSpPr>
          <a:xfrm>
            <a:off x="785786" y="1428736"/>
            <a:ext cx="7524750" cy="5091112"/>
            <a:chOff x="323850" y="1700213"/>
            <a:chExt cx="7524750" cy="509111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3850" y="1700213"/>
              <a:ext cx="7472363" cy="450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19700" y="6170613"/>
              <a:ext cx="2628900" cy="620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136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Efectividad del modelo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/>
          </a:bodyPr>
          <a:lstStyle/>
          <a:p>
            <a:r>
              <a:rPr lang="es-CO" sz="1800" dirty="0" smtClean="0"/>
              <a:t>Principales efectos del modelo:</a:t>
            </a:r>
          </a:p>
          <a:p>
            <a:pPr lvl="1"/>
            <a:r>
              <a:rPr lang="es-CO" sz="1800" dirty="0" smtClean="0"/>
              <a:t>Facilita la ejecución “masiva” de proyectos de extensión de cobertura y apoya la gestión eficiente de los prestadores</a:t>
            </a:r>
          </a:p>
          <a:p>
            <a:pPr lvl="1"/>
            <a:r>
              <a:rPr lang="es-CO" sz="1800" dirty="0" smtClean="0"/>
              <a:t>Los niveles de servicio obtenidos por los usuarios son buenos aunque limitados en cantidad, según el presupuesto disponible</a:t>
            </a:r>
          </a:p>
          <a:p>
            <a:pPr lvl="1"/>
            <a:r>
              <a:rPr lang="es-CO" sz="1800" dirty="0" smtClean="0"/>
              <a:t>Los prestadores de servicio son capaces de alcanzar notables grados de eficiencia en sus ejecuciones </a:t>
            </a:r>
          </a:p>
          <a:p>
            <a:pPr lvl="1"/>
            <a:r>
              <a:rPr lang="es-CO" sz="1800" dirty="0" smtClean="0"/>
              <a:t>La sostenibilidad de los servicios depende de estímulos externos periódicos</a:t>
            </a:r>
          </a:p>
          <a:p>
            <a:r>
              <a:rPr lang="es-CO" sz="1800" dirty="0" smtClean="0"/>
              <a:t>El  modelo procura fortalecer y organizar a las comunidades para hacer frente a sus necesidades de servicio de manera sostenible, con sus recursos internos</a:t>
            </a:r>
          </a:p>
          <a:p>
            <a:r>
              <a:rPr lang="es-CO" sz="1800" dirty="0" smtClean="0"/>
              <a:t>Las limitaciones del modelo son principalmente de orden financiero: dependen de la cooperación internacional en aspectos de cobertura y de una asignación presupuestaria del Gobierno Central para los efectos de apoyo a la sostenibilidad</a:t>
            </a:r>
            <a:endParaRPr lang="es-CO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Modelo de Intervención en Agua y Saneamiento Rural</a:t>
            </a:r>
            <a:endParaRPr lang="es-C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Costos y financiamiento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22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Análisis de costos unitarios</a:t>
            </a:r>
            <a:br>
              <a:rPr lang="es-CO" dirty="0" smtClean="0"/>
            </a:br>
            <a:r>
              <a:rPr lang="es-CO" dirty="0" smtClean="0"/>
              <a:t>(por proyecto)</a:t>
            </a:r>
            <a:endParaRPr lang="es-CO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857356" y="1714488"/>
          <a:ext cx="4714908" cy="4429153"/>
        </p:xfrm>
        <a:graphic>
          <a:graphicData uri="http://schemas.openxmlformats.org/drawingml/2006/table">
            <a:tbl>
              <a:tblPr/>
              <a:tblGrid>
                <a:gridCol w="2643206"/>
                <a:gridCol w="2071702"/>
              </a:tblGrid>
              <a:tr h="6197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Arial"/>
                        </a:rPr>
                        <a:t>Aguas Potable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7682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Preinversión (Estudios / Diseños)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 5,960.12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Materiales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73,915.36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Mano de obra calificada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10,434.41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Mano de obra no calificada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16,506.37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Equipos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 9,357.95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Capacitacion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 4,016.02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Servicios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 1,576.61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latin typeface="Stylus BT"/>
                        </a:rPr>
                        <a:t>Supervision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   5,703.00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latin typeface="Stylus BT"/>
                        </a:rPr>
                        <a:t>Total </a:t>
                      </a:r>
                      <a:r>
                        <a:rPr lang="es-ES" sz="1100" b="0" i="0" u="none" strike="noStrike" dirty="0" smtClean="0">
                          <a:latin typeface="Stylus BT"/>
                        </a:rPr>
                        <a:t>($.)</a:t>
                      </a:r>
                      <a:endParaRPr lang="es-ES" sz="1100" b="0" i="0" u="none" strike="noStrike" dirty="0">
                        <a:latin typeface="Stylus B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             117,213.01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81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6981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9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latin typeface="Arial"/>
                        </a:rPr>
                        <a:t>Saneamiento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latin typeface="Arial"/>
                        </a:rPr>
                        <a:t>               25,618.26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7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Líneas de corte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/>
              <a:t>Aplican líneas de corte en el modelo</a:t>
            </a:r>
            <a:r>
              <a:rPr lang="es-CO" dirty="0" smtClean="0"/>
              <a:t>?</a:t>
            </a:r>
          </a:p>
          <a:p>
            <a:pPr>
              <a:buNone/>
            </a:pPr>
            <a:r>
              <a:rPr lang="es-CO" dirty="0" smtClean="0"/>
              <a:t>	Si</a:t>
            </a:r>
          </a:p>
          <a:p>
            <a:endParaRPr lang="es-CO" dirty="0" smtClean="0"/>
          </a:p>
          <a:p>
            <a:r>
              <a:rPr lang="es-CO" dirty="0" smtClean="0"/>
              <a:t>En cuánto está?</a:t>
            </a:r>
          </a:p>
          <a:p>
            <a:pPr>
              <a:buNone/>
            </a:pPr>
            <a:r>
              <a:rPr lang="es-CO" dirty="0" smtClean="0"/>
              <a:t>	Actualmente por definir</a:t>
            </a:r>
          </a:p>
          <a:p>
            <a:endParaRPr lang="es-CO" dirty="0" smtClean="0"/>
          </a:p>
          <a:p>
            <a:r>
              <a:rPr lang="es-CO" dirty="0" smtClean="0"/>
              <a:t>En qué </a:t>
            </a:r>
            <a:r>
              <a:rPr lang="es-CO" dirty="0"/>
              <a:t>se basan estas líneas de corte</a:t>
            </a:r>
            <a:r>
              <a:rPr lang="es-CO" dirty="0" smtClean="0"/>
              <a:t>?</a:t>
            </a:r>
          </a:p>
          <a:p>
            <a:pPr>
              <a:buNone/>
            </a:pPr>
            <a:r>
              <a:rPr lang="es-CO" dirty="0" smtClean="0"/>
              <a:t>	Condiciones socioeconómicas del sector beneficiado</a:t>
            </a:r>
          </a:p>
          <a:p>
            <a:endParaRPr lang="es-CO" dirty="0" smtClean="0"/>
          </a:p>
          <a:p>
            <a:r>
              <a:rPr lang="es-CO" dirty="0" smtClean="0"/>
              <a:t>Cuáles costos incluyen en esta línea de corte?</a:t>
            </a:r>
            <a:endParaRPr lang="es-CO" dirty="0"/>
          </a:p>
          <a:p>
            <a:pPr>
              <a:buNone/>
            </a:pPr>
            <a:r>
              <a:rPr lang="es-CO" dirty="0" smtClean="0"/>
              <a:t>	Son determinados por el patrocinador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951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Financiamiento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471874"/>
          </a:xfrm>
        </p:spPr>
        <p:txBody>
          <a:bodyPr/>
          <a:lstStyle/>
          <a:p>
            <a:r>
              <a:rPr lang="es-CO" dirty="0" err="1" smtClean="0"/>
              <a:t>Preinversión</a:t>
            </a:r>
            <a:r>
              <a:rPr lang="es-CO" dirty="0" smtClean="0"/>
              <a:t>: patrocinador</a:t>
            </a:r>
          </a:p>
          <a:p>
            <a:r>
              <a:rPr lang="es-CO" dirty="0" smtClean="0"/>
              <a:t>Construcción: patrocinador</a:t>
            </a:r>
          </a:p>
          <a:p>
            <a:r>
              <a:rPr lang="es-CO" dirty="0" smtClean="0"/>
              <a:t>Costos indirectos: Gobierno de Honduras</a:t>
            </a:r>
          </a:p>
          <a:p>
            <a:endParaRPr lang="es-CO" dirty="0" smtClean="0"/>
          </a:p>
          <a:p>
            <a:pPr>
              <a:buNone/>
            </a:pPr>
            <a:r>
              <a:rPr lang="es-CO" dirty="0" smtClean="0"/>
              <a:t>Hay posibilidades de cofinanciamiento</a:t>
            </a:r>
          </a:p>
          <a:p>
            <a:pPr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69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714</Words>
  <Application>Microsoft Office PowerPoint</Application>
  <PresentationFormat>On-screen Show (4:3)</PresentationFormat>
  <Paragraphs>109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Modelo de Intervención en Agua y Saneamiento Rural con Participación Comunitaria</vt:lpstr>
      <vt:lpstr>Antecedentes del modelo de intervención</vt:lpstr>
      <vt:lpstr>Características principales del modelo</vt:lpstr>
      <vt:lpstr>Pasos principales del modelo</vt:lpstr>
      <vt:lpstr>Efectividad del modelo</vt:lpstr>
      <vt:lpstr>Modelo de Intervención en Agua y Saneamiento Rural</vt:lpstr>
      <vt:lpstr>Análisis de costos unitarios (por proyecto)</vt:lpstr>
      <vt:lpstr>Líneas de corte</vt:lpstr>
      <vt:lpstr>Financiamiento</vt:lpstr>
      <vt:lpstr>Eficiencia del modelo</vt:lpstr>
      <vt:lpstr>Conclusiones</vt:lpstr>
    </vt:vector>
  </TitlesOfParts>
  <Company>IRC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smits</dc:creator>
  <cp:lastModifiedBy>Petra Brussee</cp:lastModifiedBy>
  <cp:revision>56</cp:revision>
  <dcterms:created xsi:type="dcterms:W3CDTF">2012-04-12T07:10:16Z</dcterms:created>
  <dcterms:modified xsi:type="dcterms:W3CDTF">2014-03-15T12:34:19Z</dcterms:modified>
</cp:coreProperties>
</file>