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5" r:id="rId5"/>
    <p:sldMasterId id="2147483704" r:id="rId6"/>
  </p:sldMasterIdLst>
  <p:notesMasterIdLst>
    <p:notesMasterId r:id="rId36"/>
  </p:notesMasterIdLst>
  <p:sldIdLst>
    <p:sldId id="257" r:id="rId7"/>
    <p:sldId id="256" r:id="rId8"/>
    <p:sldId id="316" r:id="rId9"/>
    <p:sldId id="302" r:id="rId10"/>
    <p:sldId id="285" r:id="rId11"/>
    <p:sldId id="259" r:id="rId12"/>
    <p:sldId id="10593" r:id="rId13"/>
    <p:sldId id="303" r:id="rId14"/>
    <p:sldId id="10594" r:id="rId15"/>
    <p:sldId id="10595" r:id="rId16"/>
    <p:sldId id="287" r:id="rId17"/>
    <p:sldId id="1959" r:id="rId18"/>
    <p:sldId id="1960" r:id="rId19"/>
    <p:sldId id="1961" r:id="rId20"/>
    <p:sldId id="1962" r:id="rId21"/>
    <p:sldId id="1963" r:id="rId22"/>
    <p:sldId id="1964" r:id="rId23"/>
    <p:sldId id="1965" r:id="rId24"/>
    <p:sldId id="1966" r:id="rId25"/>
    <p:sldId id="1967" r:id="rId26"/>
    <p:sldId id="1968" r:id="rId27"/>
    <p:sldId id="1969" r:id="rId28"/>
    <p:sldId id="10596" r:id="rId29"/>
    <p:sldId id="304" r:id="rId30"/>
    <p:sldId id="305" r:id="rId31"/>
    <p:sldId id="312" r:id="rId32"/>
    <p:sldId id="1958" r:id="rId33"/>
    <p:sldId id="314" r:id="rId34"/>
    <p:sldId id="27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orient="horz" pos="1321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47D14-B932-4F24-918C-BEBF4F303607}" v="3" dt="2023-05-01T08:30:22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8" autoAdjust="0"/>
    <p:restoredTop sz="94660"/>
  </p:normalViewPr>
  <p:slideViewPr>
    <p:cSldViewPr snapToGrid="0" showGuides="1">
      <p:cViewPr>
        <p:scale>
          <a:sx n="67" d="100"/>
          <a:sy n="67" d="100"/>
        </p:scale>
        <p:origin x="864" y="53"/>
      </p:cViewPr>
      <p:guideLst>
        <p:guide orient="horz" pos="731"/>
        <p:guide pos="506"/>
        <p:guide orient="horz" pos="1321"/>
        <p:guide orient="horz" pos="40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Rudge" userId="f339e7ac-d26a-4069-acee-ed730d228149" providerId="ADAL" clId="{3D347D14-B932-4F24-918C-BEBF4F303607}"/>
    <pc:docChg chg="custSel delSld modSld">
      <pc:chgData name="Lisa Rudge" userId="f339e7ac-d26a-4069-acee-ed730d228149" providerId="ADAL" clId="{3D347D14-B932-4F24-918C-BEBF4F303607}" dt="2023-05-01T08:42:59.417" v="66" actId="20577"/>
      <pc:docMkLst>
        <pc:docMk/>
      </pc:docMkLst>
      <pc:sldChg chg="addSp modSp mod">
        <pc:chgData name="Lisa Rudge" userId="f339e7ac-d26a-4069-acee-ed730d228149" providerId="ADAL" clId="{3D347D14-B932-4F24-918C-BEBF4F303607}" dt="2023-04-28T11:55:28.359" v="26" actId="1076"/>
        <pc:sldMkLst>
          <pc:docMk/>
          <pc:sldMk cId="946381414" sldId="277"/>
        </pc:sldMkLst>
        <pc:spChg chg="add mod">
          <ac:chgData name="Lisa Rudge" userId="f339e7ac-d26a-4069-acee-ed730d228149" providerId="ADAL" clId="{3D347D14-B932-4F24-918C-BEBF4F303607}" dt="2023-04-28T11:55:15.473" v="24" actId="1076"/>
          <ac:spMkLst>
            <pc:docMk/>
            <pc:sldMk cId="946381414" sldId="277"/>
            <ac:spMk id="4" creationId="{B9870BDC-1D4D-01CF-0D81-B73AD872135E}"/>
          </ac:spMkLst>
        </pc:spChg>
        <pc:picChg chg="add mod ord">
          <ac:chgData name="Lisa Rudge" userId="f339e7ac-d26a-4069-acee-ed730d228149" providerId="ADAL" clId="{3D347D14-B932-4F24-918C-BEBF4F303607}" dt="2023-04-28T11:55:28.359" v="26" actId="1076"/>
          <ac:picMkLst>
            <pc:docMk/>
            <pc:sldMk cId="946381414" sldId="277"/>
            <ac:picMk id="3" creationId="{3632E4AF-7F94-0E4B-4918-949159C2B93A}"/>
          </ac:picMkLst>
        </pc:picChg>
      </pc:sldChg>
      <pc:sldChg chg="del">
        <pc:chgData name="Lisa Rudge" userId="f339e7ac-d26a-4069-acee-ed730d228149" providerId="ADAL" clId="{3D347D14-B932-4F24-918C-BEBF4F303607}" dt="2023-04-28T11:49:37.449" v="0" actId="47"/>
        <pc:sldMkLst>
          <pc:docMk/>
          <pc:sldMk cId="2589065394" sldId="303"/>
        </pc:sldMkLst>
      </pc:sldChg>
      <pc:sldChg chg="del">
        <pc:chgData name="Lisa Rudge" userId="f339e7ac-d26a-4069-acee-ed730d228149" providerId="ADAL" clId="{3D347D14-B932-4F24-918C-BEBF4F303607}" dt="2023-04-28T11:51:49.200" v="7" actId="47"/>
        <pc:sldMkLst>
          <pc:docMk/>
          <pc:sldMk cId="191746321" sldId="304"/>
        </pc:sldMkLst>
      </pc:sldChg>
      <pc:sldChg chg="del">
        <pc:chgData name="Lisa Rudge" userId="f339e7ac-d26a-4069-acee-ed730d228149" providerId="ADAL" clId="{3D347D14-B932-4F24-918C-BEBF4F303607}" dt="2023-04-28T11:51:51.906" v="9" actId="47"/>
        <pc:sldMkLst>
          <pc:docMk/>
          <pc:sldMk cId="716155649" sldId="306"/>
        </pc:sldMkLst>
      </pc:sldChg>
      <pc:sldChg chg="del">
        <pc:chgData name="Lisa Rudge" userId="f339e7ac-d26a-4069-acee-ed730d228149" providerId="ADAL" clId="{3D347D14-B932-4F24-918C-BEBF4F303607}" dt="2023-04-28T11:51:50.757" v="8" actId="47"/>
        <pc:sldMkLst>
          <pc:docMk/>
          <pc:sldMk cId="3750444321" sldId="307"/>
        </pc:sldMkLst>
      </pc:sldChg>
      <pc:sldChg chg="del">
        <pc:chgData name="Lisa Rudge" userId="f339e7ac-d26a-4069-acee-ed730d228149" providerId="ADAL" clId="{3D347D14-B932-4F24-918C-BEBF4F303607}" dt="2023-04-28T11:51:48.246" v="6" actId="47"/>
        <pc:sldMkLst>
          <pc:docMk/>
          <pc:sldMk cId="941050548" sldId="309"/>
        </pc:sldMkLst>
      </pc:sldChg>
      <pc:sldChg chg="modSp mod">
        <pc:chgData name="Lisa Rudge" userId="f339e7ac-d26a-4069-acee-ed730d228149" providerId="ADAL" clId="{3D347D14-B932-4F24-918C-BEBF4F303607}" dt="2023-05-01T08:42:59.417" v="66" actId="20577"/>
        <pc:sldMkLst>
          <pc:docMk/>
          <pc:sldMk cId="843850185" sldId="311"/>
        </pc:sldMkLst>
        <pc:spChg chg="mod">
          <ac:chgData name="Lisa Rudge" userId="f339e7ac-d26a-4069-acee-ed730d228149" providerId="ADAL" clId="{3D347D14-B932-4F24-918C-BEBF4F303607}" dt="2023-05-01T08:42:59.417" v="66" actId="20577"/>
          <ac:spMkLst>
            <pc:docMk/>
            <pc:sldMk cId="843850185" sldId="311"/>
            <ac:spMk id="3" creationId="{3AD37B11-A4B8-6279-C95E-B8662D4F1740}"/>
          </ac:spMkLst>
        </pc:spChg>
      </pc:sldChg>
      <pc:sldChg chg="modSp mod">
        <pc:chgData name="Lisa Rudge" userId="f339e7ac-d26a-4069-acee-ed730d228149" providerId="ADAL" clId="{3D347D14-B932-4F24-918C-BEBF4F303607}" dt="2023-05-01T08:42:11.161" v="64" actId="6549"/>
        <pc:sldMkLst>
          <pc:docMk/>
          <pc:sldMk cId="128681246" sldId="314"/>
        </pc:sldMkLst>
        <pc:spChg chg="mod">
          <ac:chgData name="Lisa Rudge" userId="f339e7ac-d26a-4069-acee-ed730d228149" providerId="ADAL" clId="{3D347D14-B932-4F24-918C-BEBF4F303607}" dt="2023-05-01T08:42:11.161" v="64" actId="6549"/>
          <ac:spMkLst>
            <pc:docMk/>
            <pc:sldMk cId="128681246" sldId="314"/>
            <ac:spMk id="5" creationId="{5371D108-1910-B2CB-C25D-37D74A299426}"/>
          </ac:spMkLst>
        </pc:spChg>
      </pc:sldChg>
      <pc:sldChg chg="del">
        <pc:chgData name="Lisa Rudge" userId="f339e7ac-d26a-4069-acee-ed730d228149" providerId="ADAL" clId="{3D347D14-B932-4F24-918C-BEBF4F303607}" dt="2023-04-28T11:51:45.541" v="4" actId="47"/>
        <pc:sldMkLst>
          <pc:docMk/>
          <pc:sldMk cId="3466675912" sldId="317"/>
        </pc:sldMkLst>
      </pc:sldChg>
      <pc:sldChg chg="del">
        <pc:chgData name="Lisa Rudge" userId="f339e7ac-d26a-4069-acee-ed730d228149" providerId="ADAL" clId="{3D347D14-B932-4F24-918C-BEBF4F303607}" dt="2023-05-01T08:30:27.493" v="62" actId="47"/>
        <pc:sldMkLst>
          <pc:docMk/>
          <pc:sldMk cId="2655973641" sldId="318"/>
        </pc:sldMkLst>
      </pc:sldChg>
      <pc:sldChg chg="del">
        <pc:chgData name="Lisa Rudge" userId="f339e7ac-d26a-4069-acee-ed730d228149" providerId="ADAL" clId="{3D347D14-B932-4F24-918C-BEBF4F303607}" dt="2023-04-28T11:49:42.350" v="1" actId="47"/>
        <pc:sldMkLst>
          <pc:docMk/>
          <pc:sldMk cId="303588307" sldId="319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2318166260" sldId="364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1853604042" sldId="915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3143279532" sldId="939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2619736331" sldId="1580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4245421622" sldId="1581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4208472741" sldId="1889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3292261858" sldId="1940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2980846112" sldId="1943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2037548838" sldId="1953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2347748695" sldId="1954"/>
        </pc:sldMkLst>
      </pc:sldChg>
      <pc:sldChg chg="del">
        <pc:chgData name="Lisa Rudge" userId="f339e7ac-d26a-4069-acee-ed730d228149" providerId="ADAL" clId="{3D347D14-B932-4F24-918C-BEBF4F303607}" dt="2023-04-28T11:50:13.873" v="2" actId="47"/>
        <pc:sldMkLst>
          <pc:docMk/>
          <pc:sldMk cId="3793501968" sldId="1955"/>
        </pc:sldMkLst>
      </pc:sldChg>
      <pc:sldChg chg="del">
        <pc:chgData name="Lisa Rudge" userId="f339e7ac-d26a-4069-acee-ed730d228149" providerId="ADAL" clId="{3D347D14-B932-4F24-918C-BEBF4F303607}" dt="2023-04-28T11:51:46.675" v="5" actId="47"/>
        <pc:sldMkLst>
          <pc:docMk/>
          <pc:sldMk cId="909747483" sldId="1956"/>
        </pc:sldMkLst>
      </pc:sldChg>
      <pc:sldChg chg="modSp mod">
        <pc:chgData name="Lisa Rudge" userId="f339e7ac-d26a-4069-acee-ed730d228149" providerId="ADAL" clId="{3D347D14-B932-4F24-918C-BEBF4F303607}" dt="2023-04-28T12:00:58.586" v="61" actId="207"/>
        <pc:sldMkLst>
          <pc:docMk/>
          <pc:sldMk cId="2362236736" sldId="1958"/>
        </pc:sldMkLst>
        <pc:spChg chg="mod">
          <ac:chgData name="Lisa Rudge" userId="f339e7ac-d26a-4069-acee-ed730d228149" providerId="ADAL" clId="{3D347D14-B932-4F24-918C-BEBF4F303607}" dt="2023-04-28T12:00:58.586" v="61" actId="207"/>
          <ac:spMkLst>
            <pc:docMk/>
            <pc:sldMk cId="2362236736" sldId="1958"/>
            <ac:spMk id="4" creationId="{814F7E4C-856E-E532-2CEB-817BB3A800AF}"/>
          </ac:spMkLst>
        </pc:spChg>
        <pc:picChg chg="mod">
          <ac:chgData name="Lisa Rudge" userId="f339e7ac-d26a-4069-acee-ed730d228149" providerId="ADAL" clId="{3D347D14-B932-4F24-918C-BEBF4F303607}" dt="2023-04-28T11:51:31.948" v="3" actId="1076"/>
          <ac:picMkLst>
            <pc:docMk/>
            <pc:sldMk cId="2362236736" sldId="1958"/>
            <ac:picMk id="3" creationId="{DC492DDB-1CB8-97B6-4C13-1F63E9DFB83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Costs</a:t>
            </a:r>
            <a:r>
              <a:rPr lang="en-US" sz="1800" b="1" baseline="0" dirty="0">
                <a:solidFill>
                  <a:schemeClr val="tx1"/>
                </a:solidFill>
              </a:rPr>
              <a:t> by rural urban*</a:t>
            </a:r>
          </a:p>
          <a:p>
            <a:pPr>
              <a:defRPr sz="1600"/>
            </a:pPr>
            <a:r>
              <a:rPr lang="en-US" sz="1800" baseline="0" dirty="0">
                <a:solidFill>
                  <a:schemeClr val="tx1"/>
                </a:solidFill>
              </a:rPr>
              <a:t> (US$ millions)</a:t>
            </a:r>
            <a:endParaRPr lang="en-US" sz="1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results_summary!$B$43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2C5E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6F4-48F2-98C5-A359C80065A6}"/>
              </c:ext>
            </c:extLst>
          </c:dPt>
          <c:dPt>
            <c:idx val="1"/>
            <c:invertIfNegative val="0"/>
            <c:bubble3D val="0"/>
            <c:spPr>
              <a:solidFill>
                <a:srgbClr val="5AB26E">
                  <a:alpha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F4-48F2-98C5-A359C80065A6}"/>
              </c:ext>
            </c:extLst>
          </c:dPt>
          <c:dPt>
            <c:idx val="2"/>
            <c:invertIfNegative val="0"/>
            <c:bubble3D val="0"/>
            <c:spPr>
              <a:solidFill>
                <a:srgbClr val="8653A0">
                  <a:alpha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F4-48F2-98C5-A359C80065A6}"/>
              </c:ext>
            </c:extLst>
          </c:dPt>
          <c:dPt>
            <c:idx val="3"/>
            <c:invertIfNegative val="0"/>
            <c:bubble3D val="0"/>
            <c:spPr>
              <a:solidFill>
                <a:srgbClr val="F25D59">
                  <a:alpha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6F4-48F2-98C5-A359C80065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results_figures!$B$253:$B$256</c:f>
              <c:strCache>
                <c:ptCount val="4"/>
                <c:pt idx="0">
                  <c:v>W</c:v>
                </c:pt>
                <c:pt idx="1">
                  <c:v>S</c:v>
                </c:pt>
                <c:pt idx="2">
                  <c:v>H</c:v>
                </c:pt>
                <c:pt idx="3">
                  <c:v>WM</c:v>
                </c:pt>
              </c:strCache>
            </c:strRef>
          </c:cat>
          <c:val>
            <c:numRef>
              <c:f>results_summary!$C$43:$F$43</c:f>
              <c:numCache>
                <c:formatCode>_-[$$-409]* #,##0_ ;_-[$$-409]* \-#,##0\ ;_-[$$-409]* "-"??_ ;_-@_ </c:formatCode>
                <c:ptCount val="4"/>
                <c:pt idx="0">
                  <c:v>1159204075.2944555</c:v>
                </c:pt>
                <c:pt idx="1">
                  <c:v>1322725967.3382056</c:v>
                </c:pt>
                <c:pt idx="2">
                  <c:v>571385208.50579047</c:v>
                </c:pt>
                <c:pt idx="3">
                  <c:v>2277668017.1640325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F4-48F2-98C5-A359C80065A6}"/>
            </c:ext>
          </c:extLst>
        </c:ser>
        <c:ser>
          <c:idx val="0"/>
          <c:order val="1"/>
          <c:tx>
            <c:strRef>
              <c:f>results_summary!$B$42</c:f>
              <c:strCache>
                <c:ptCount val="1"/>
                <c:pt idx="0">
                  <c:v>Urban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BEC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E6F4-48F2-98C5-A359C80065A6}"/>
              </c:ext>
            </c:extLst>
          </c:dPt>
          <c:dPt>
            <c:idx val="1"/>
            <c:invertIfNegative val="0"/>
            <c:bubble3D val="0"/>
            <c:spPr>
              <a:solidFill>
                <a:srgbClr val="5AB26E">
                  <a:alpha val="2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6F4-48F2-98C5-A359C80065A6}"/>
              </c:ext>
            </c:extLst>
          </c:dPt>
          <c:dPt>
            <c:idx val="2"/>
            <c:invertIfNegative val="0"/>
            <c:bubble3D val="0"/>
            <c:spPr>
              <a:solidFill>
                <a:srgbClr val="8653A0">
                  <a:alpha val="2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6F4-48F2-98C5-A359C80065A6}"/>
              </c:ext>
            </c:extLst>
          </c:dPt>
          <c:dPt>
            <c:idx val="3"/>
            <c:invertIfNegative val="0"/>
            <c:bubble3D val="0"/>
            <c:spPr>
              <a:solidFill>
                <a:srgbClr val="F25D59">
                  <a:alpha val="2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6F4-48F2-98C5-A359C80065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results_figures!$B$253:$B$256</c:f>
              <c:strCache>
                <c:ptCount val="4"/>
                <c:pt idx="0">
                  <c:v>W</c:v>
                </c:pt>
                <c:pt idx="1">
                  <c:v>S</c:v>
                </c:pt>
                <c:pt idx="2">
                  <c:v>H</c:v>
                </c:pt>
                <c:pt idx="3">
                  <c:v>WM</c:v>
                </c:pt>
              </c:strCache>
            </c:strRef>
          </c:cat>
          <c:val>
            <c:numRef>
              <c:f>results_summary!$C$42:$F$42</c:f>
              <c:numCache>
                <c:formatCode>_-[$$-409]* #,##0_ ;_-[$$-409]* \-#,##0\ ;_-[$$-409]* "-"??_ ;_-@_ </c:formatCode>
                <c:ptCount val="4"/>
                <c:pt idx="0">
                  <c:v>380710082.50178713</c:v>
                </c:pt>
                <c:pt idx="1">
                  <c:v>497892292.82019114</c:v>
                </c:pt>
                <c:pt idx="2">
                  <c:v>272968883.17043382</c:v>
                </c:pt>
                <c:pt idx="3">
                  <c:v>1392028228.4064384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6F4-48F2-98C5-A359C80065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17915695"/>
        <c:axId val="673037583"/>
      </c:barChart>
      <c:catAx>
        <c:axId val="717915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037583"/>
        <c:crosses val="autoZero"/>
        <c:auto val="1"/>
        <c:lblAlgn val="ctr"/>
        <c:lblOffset val="100"/>
        <c:noMultiLvlLbl val="0"/>
      </c:catAx>
      <c:valAx>
        <c:axId val="673037583"/>
        <c:scaling>
          <c:orientation val="minMax"/>
        </c:scaling>
        <c:delete val="1"/>
        <c:axPos val="l"/>
        <c:numFmt formatCode="_-[$$-409]* #,##0_ ;_-[$$-409]* \-#,##0\ ;_-[$$-409]* &quot;-&quot;??_ ;_-@_ " sourceLinked="1"/>
        <c:majorTickMark val="none"/>
        <c:minorTickMark val="none"/>
        <c:tickLblPos val="nextTo"/>
        <c:crossAx val="71791569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Costs</a:t>
            </a:r>
            <a:r>
              <a:rPr lang="en-US" sz="1800" b="1" baseline="0" dirty="0">
                <a:solidFill>
                  <a:schemeClr val="tx1"/>
                </a:solidFill>
              </a:rPr>
              <a:t> by facility type*</a:t>
            </a:r>
          </a:p>
          <a:p>
            <a:pPr>
              <a:defRPr sz="1600"/>
            </a:pPr>
            <a:r>
              <a:rPr lang="en-US" sz="1800" baseline="0" dirty="0">
                <a:solidFill>
                  <a:schemeClr val="tx1"/>
                </a:solidFill>
              </a:rPr>
              <a:t> (US$ millions)</a:t>
            </a:r>
            <a:endParaRPr lang="en-US" sz="1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029389017788091E-2"/>
          <c:y val="4.4193077517523133E-2"/>
          <c:w val="0.93194122196442386"/>
          <c:h val="0.8581467287903505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results_summary!$B$47</c:f>
              <c:strCache>
                <c:ptCount val="1"/>
                <c:pt idx="0">
                  <c:v>Non-hospital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rgbClr val="00B0F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Horz">
                <a:fgClr>
                  <a:schemeClr val="accent1"/>
                </a:fgClr>
                <a:bgClr>
                  <a:schemeClr val="bg1"/>
                </a:bgClr>
              </a:pattFill>
              <a:ln w="15875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83C-4101-AD5D-67F4CB0295D9}"/>
              </c:ext>
            </c:extLst>
          </c:dPt>
          <c:dPt>
            <c:idx val="1"/>
            <c:invertIfNegative val="0"/>
            <c:bubble3D val="0"/>
            <c:spPr>
              <a:pattFill prst="ltHorz">
                <a:fgClr>
                  <a:srgbClr val="5AB26E"/>
                </a:fgClr>
                <a:bgClr>
                  <a:schemeClr val="bg1"/>
                </a:bgClr>
              </a:pattFill>
              <a:ln w="15875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3C-4101-AD5D-67F4CB0295D9}"/>
              </c:ext>
            </c:extLst>
          </c:dPt>
          <c:dPt>
            <c:idx val="2"/>
            <c:invertIfNegative val="0"/>
            <c:bubble3D val="0"/>
            <c:spPr>
              <a:pattFill prst="ltHorz">
                <a:fgClr>
                  <a:srgbClr val="8653A0"/>
                </a:fgClr>
                <a:bgClr>
                  <a:schemeClr val="bg1"/>
                </a:bgClr>
              </a:pattFill>
              <a:ln w="15875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3C-4101-AD5D-67F4CB0295D9}"/>
              </c:ext>
            </c:extLst>
          </c:dPt>
          <c:dPt>
            <c:idx val="3"/>
            <c:invertIfNegative val="0"/>
            <c:bubble3D val="0"/>
            <c:spPr>
              <a:pattFill prst="ltHorz">
                <a:fgClr>
                  <a:srgbClr val="F25D59"/>
                </a:fgClr>
                <a:bgClr>
                  <a:schemeClr val="bg1"/>
                </a:bgClr>
              </a:pattFill>
              <a:ln w="15875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3C-4101-AD5D-67F4CB0295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results_figures!$B$253:$B$256</c:f>
              <c:strCache>
                <c:ptCount val="4"/>
                <c:pt idx="0">
                  <c:v>W</c:v>
                </c:pt>
                <c:pt idx="1">
                  <c:v>S</c:v>
                </c:pt>
                <c:pt idx="2">
                  <c:v>H</c:v>
                </c:pt>
                <c:pt idx="3">
                  <c:v>WM</c:v>
                </c:pt>
              </c:strCache>
            </c:strRef>
          </c:cat>
          <c:val>
            <c:numRef>
              <c:f>results_summary!$C$47:$F$47</c:f>
              <c:numCache>
                <c:formatCode>_-[$$-409]* #,##0_ ;_-[$$-409]* \-#,##0\ ;_-[$$-409]* "-"??_ ;_-@_ </c:formatCode>
                <c:ptCount val="4"/>
                <c:pt idx="0">
                  <c:v>1487243203.8108602</c:v>
                </c:pt>
                <c:pt idx="1">
                  <c:v>1741560928.7010837</c:v>
                </c:pt>
                <c:pt idx="2">
                  <c:v>722475689.83806884</c:v>
                </c:pt>
                <c:pt idx="3">
                  <c:v>3425740120.1490426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3C-4101-AD5D-67F4CB0295D9}"/>
            </c:ext>
          </c:extLst>
        </c:ser>
        <c:ser>
          <c:idx val="0"/>
          <c:order val="1"/>
          <c:tx>
            <c:strRef>
              <c:f>results_summary!$B$46</c:f>
              <c:strCache>
                <c:ptCount val="1"/>
                <c:pt idx="0">
                  <c:v>Hospital</c:v>
                </c:pt>
              </c:strCache>
            </c:strRef>
          </c:tx>
          <c:spPr>
            <a:pattFill prst="dashVert">
              <a:fgClr>
                <a:srgbClr val="FC0000"/>
              </a:fgClr>
              <a:bgClr>
                <a:schemeClr val="bg1"/>
              </a:bgClr>
            </a:pattFill>
            <a:ln w="12700">
              <a:solidFill>
                <a:srgbClr val="FF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dashVert">
                <a:fgClr>
                  <a:srgbClr val="FC0000"/>
                </a:fgClr>
                <a:bgClr>
                  <a:schemeClr val="bg1"/>
                </a:bgClr>
              </a:pattFill>
              <a:ln w="12700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83C-4101-AD5D-67F4CB0295D9}"/>
              </c:ext>
            </c:extLst>
          </c:dPt>
          <c:dPt>
            <c:idx val="2"/>
            <c:invertIfNegative val="0"/>
            <c:bubble3D val="0"/>
            <c:spPr>
              <a:pattFill prst="dashVert">
                <a:fgClr>
                  <a:srgbClr val="8654A0"/>
                </a:fgClr>
                <a:bgClr>
                  <a:schemeClr val="bg1"/>
                </a:bgClr>
              </a:pattFill>
              <a:ln w="12700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183C-4101-AD5D-67F4CB0295D9}"/>
              </c:ext>
            </c:extLst>
          </c:dPt>
          <c:dPt>
            <c:idx val="3"/>
            <c:invertIfNegative val="0"/>
            <c:bubble3D val="0"/>
            <c:spPr>
              <a:pattFill prst="dashVert">
                <a:fgClr>
                  <a:srgbClr val="FC0000"/>
                </a:fgClr>
                <a:bgClr>
                  <a:schemeClr val="bg1"/>
                </a:bgClr>
              </a:pattFill>
              <a:ln w="12700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183C-4101-AD5D-67F4CB0295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results_figures!$B$253:$B$256</c:f>
              <c:strCache>
                <c:ptCount val="4"/>
                <c:pt idx="0">
                  <c:v>W</c:v>
                </c:pt>
                <c:pt idx="1">
                  <c:v>S</c:v>
                </c:pt>
                <c:pt idx="2">
                  <c:v>H</c:v>
                </c:pt>
                <c:pt idx="3">
                  <c:v>WM</c:v>
                </c:pt>
              </c:strCache>
            </c:strRef>
          </c:cat>
          <c:val>
            <c:numRef>
              <c:f>results_summary!$C$46:$F$46</c:f>
              <c:numCache>
                <c:formatCode>_-[$$-409]* #,##0_ ;_-[$$-409]* \-#,##0\ ;_-[$$-409]* "-"??_ ;_-@_ </c:formatCode>
                <c:ptCount val="4"/>
                <c:pt idx="0">
                  <c:v>52670953.985382557</c:v>
                </c:pt>
                <c:pt idx="1">
                  <c:v>79057331.457312912</c:v>
                </c:pt>
                <c:pt idx="2">
                  <c:v>121878401.83815552</c:v>
                </c:pt>
                <c:pt idx="3">
                  <c:v>243956125.42142868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83C-4101-AD5D-67F4CB029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17915695"/>
        <c:axId val="673037583"/>
      </c:barChart>
      <c:catAx>
        <c:axId val="717915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037583"/>
        <c:crosses val="autoZero"/>
        <c:auto val="1"/>
        <c:lblAlgn val="ctr"/>
        <c:lblOffset val="100"/>
        <c:noMultiLvlLbl val="0"/>
      </c:catAx>
      <c:valAx>
        <c:axId val="673037583"/>
        <c:scaling>
          <c:orientation val="minMax"/>
        </c:scaling>
        <c:delete val="1"/>
        <c:axPos val="l"/>
        <c:numFmt formatCode="_-[$$-409]* #,##0_ ;_-[$$-409]* \-#,##0\ ;_-[$$-409]* &quot;-&quot;??_ ;_-@_ " sourceLinked="1"/>
        <c:majorTickMark val="none"/>
        <c:minorTickMark val="none"/>
        <c:tickLblPos val="nextTo"/>
        <c:crossAx val="71791569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84EA2-2775-4647-95F7-B41A894396A1}" type="doc">
      <dgm:prSet loTypeId="urn:microsoft.com/office/officeart/2005/8/layout/funnel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B35399A-859A-4735-9667-0CC33089BEFA}">
      <dgm:prSet phldrT="[Text]"/>
      <dgm:spPr/>
      <dgm:t>
        <a:bodyPr/>
        <a:lstStyle/>
        <a:p>
          <a:r>
            <a:rPr lang="en-GB" dirty="0"/>
            <a:t>Discuss</a:t>
          </a:r>
        </a:p>
      </dgm:t>
    </dgm:pt>
    <dgm:pt modelId="{C7776CA4-9BB1-4204-8BB7-022B34A06B9D}" type="parTrans" cxnId="{15C806C0-DD65-4A96-904F-A3D868600C60}">
      <dgm:prSet/>
      <dgm:spPr/>
      <dgm:t>
        <a:bodyPr/>
        <a:lstStyle/>
        <a:p>
          <a:endParaRPr lang="en-GB"/>
        </a:p>
      </dgm:t>
    </dgm:pt>
    <dgm:pt modelId="{085CFA18-264D-4368-A34E-144F2E329862}" type="sibTrans" cxnId="{15C806C0-DD65-4A96-904F-A3D868600C60}">
      <dgm:prSet/>
      <dgm:spPr/>
      <dgm:t>
        <a:bodyPr/>
        <a:lstStyle/>
        <a:p>
          <a:endParaRPr lang="en-GB"/>
        </a:p>
      </dgm:t>
    </dgm:pt>
    <dgm:pt modelId="{8F8AD7AC-8396-4E80-A4F0-A300B3F84408}">
      <dgm:prSet phldrT="[Text]"/>
      <dgm:spPr/>
      <dgm:t>
        <a:bodyPr/>
        <a:lstStyle/>
        <a:p>
          <a:r>
            <a:rPr lang="en-GB" dirty="0"/>
            <a:t>List</a:t>
          </a:r>
        </a:p>
      </dgm:t>
    </dgm:pt>
    <dgm:pt modelId="{FE65993B-A92C-47AB-8957-FA27585E7991}" type="parTrans" cxnId="{1F6FCA7F-0D34-4F58-BB8D-4A608C5B6CC3}">
      <dgm:prSet/>
      <dgm:spPr/>
      <dgm:t>
        <a:bodyPr/>
        <a:lstStyle/>
        <a:p>
          <a:endParaRPr lang="en-GB"/>
        </a:p>
      </dgm:t>
    </dgm:pt>
    <dgm:pt modelId="{6E340AE2-AB68-4D20-882E-E7FB35191BC3}" type="sibTrans" cxnId="{1F6FCA7F-0D34-4F58-BB8D-4A608C5B6CC3}">
      <dgm:prSet/>
      <dgm:spPr/>
      <dgm:t>
        <a:bodyPr/>
        <a:lstStyle/>
        <a:p>
          <a:endParaRPr lang="en-GB"/>
        </a:p>
      </dgm:t>
    </dgm:pt>
    <dgm:pt modelId="{0542AD05-47BF-4D83-ACEF-81AB68DBAAB1}">
      <dgm:prSet phldrT="[Text]"/>
      <dgm:spPr/>
      <dgm:t>
        <a:bodyPr/>
        <a:lstStyle/>
        <a:p>
          <a:r>
            <a:rPr lang="en-GB" dirty="0"/>
            <a:t>Prioritise</a:t>
          </a:r>
        </a:p>
      </dgm:t>
    </dgm:pt>
    <dgm:pt modelId="{463FC685-7B94-471B-A8CB-9EAC20E9B4E0}" type="parTrans" cxnId="{15653E3F-422D-45D9-93A6-FB9BAD108BD6}">
      <dgm:prSet/>
      <dgm:spPr/>
      <dgm:t>
        <a:bodyPr/>
        <a:lstStyle/>
        <a:p>
          <a:endParaRPr lang="en-GB"/>
        </a:p>
      </dgm:t>
    </dgm:pt>
    <dgm:pt modelId="{3AED9851-3AA1-4014-B793-489C5430B498}" type="sibTrans" cxnId="{15653E3F-422D-45D9-93A6-FB9BAD108BD6}">
      <dgm:prSet/>
      <dgm:spPr/>
      <dgm:t>
        <a:bodyPr/>
        <a:lstStyle/>
        <a:p>
          <a:endParaRPr lang="en-GB"/>
        </a:p>
      </dgm:t>
    </dgm:pt>
    <dgm:pt modelId="{BBDC098B-0C28-4D0B-B261-CE1AFB6DB167}">
      <dgm:prSet phldrT="[Text]" custT="1"/>
      <dgm:spPr/>
      <dgm:t>
        <a:bodyPr/>
        <a:lstStyle/>
        <a:p>
          <a:r>
            <a:rPr lang="en-GB" sz="2000" b="1" dirty="0">
              <a:solidFill>
                <a:schemeClr val="accent1"/>
              </a:solidFill>
            </a:rPr>
            <a:t>1 minute elevator pitch</a:t>
          </a:r>
        </a:p>
      </dgm:t>
    </dgm:pt>
    <dgm:pt modelId="{ED629826-5A25-4F8D-9ECE-54E7893741E2}" type="parTrans" cxnId="{B68E4AAE-21E5-4A62-9EDC-A5E555ED01B4}">
      <dgm:prSet/>
      <dgm:spPr/>
      <dgm:t>
        <a:bodyPr/>
        <a:lstStyle/>
        <a:p>
          <a:endParaRPr lang="en-GB"/>
        </a:p>
      </dgm:t>
    </dgm:pt>
    <dgm:pt modelId="{D40189E7-B918-48A6-9E58-B791B347B448}" type="sibTrans" cxnId="{B68E4AAE-21E5-4A62-9EDC-A5E555ED01B4}">
      <dgm:prSet/>
      <dgm:spPr/>
      <dgm:t>
        <a:bodyPr/>
        <a:lstStyle/>
        <a:p>
          <a:endParaRPr lang="en-GB"/>
        </a:p>
      </dgm:t>
    </dgm:pt>
    <dgm:pt modelId="{3D3D8E2E-FF07-4797-8F44-A06A57D0E44C}" type="pres">
      <dgm:prSet presAssocID="{A2284EA2-2775-4647-95F7-B41A894396A1}" presName="Name0" presStyleCnt="0">
        <dgm:presLayoutVars>
          <dgm:chMax val="4"/>
          <dgm:resizeHandles val="exact"/>
        </dgm:presLayoutVars>
      </dgm:prSet>
      <dgm:spPr/>
    </dgm:pt>
    <dgm:pt modelId="{B08E1749-7572-43A5-A9F2-06CF40F22337}" type="pres">
      <dgm:prSet presAssocID="{A2284EA2-2775-4647-95F7-B41A894396A1}" presName="ellipse" presStyleLbl="trBgShp" presStyleIdx="0" presStyleCnt="1"/>
      <dgm:spPr/>
    </dgm:pt>
    <dgm:pt modelId="{19A250F8-7ADE-4AD2-BBBB-E94D48D4B20B}" type="pres">
      <dgm:prSet presAssocID="{A2284EA2-2775-4647-95F7-B41A894396A1}" presName="arrow1" presStyleLbl="fgShp" presStyleIdx="0" presStyleCnt="1"/>
      <dgm:spPr/>
    </dgm:pt>
    <dgm:pt modelId="{E9AD68B0-75F5-4326-AFF0-4BD133CCFCEC}" type="pres">
      <dgm:prSet presAssocID="{A2284EA2-2775-4647-95F7-B41A894396A1}" presName="rectangle" presStyleLbl="revTx" presStyleIdx="0" presStyleCnt="1" custScaleX="129009">
        <dgm:presLayoutVars>
          <dgm:bulletEnabled val="1"/>
        </dgm:presLayoutVars>
      </dgm:prSet>
      <dgm:spPr/>
    </dgm:pt>
    <dgm:pt modelId="{7EDA5DDC-3631-49CC-A9B8-CE63CB00B351}" type="pres">
      <dgm:prSet presAssocID="{8F8AD7AC-8396-4E80-A4F0-A300B3F84408}" presName="item1" presStyleLbl="node1" presStyleIdx="0" presStyleCnt="3">
        <dgm:presLayoutVars>
          <dgm:bulletEnabled val="1"/>
        </dgm:presLayoutVars>
      </dgm:prSet>
      <dgm:spPr/>
    </dgm:pt>
    <dgm:pt modelId="{5104C22C-AEA1-4512-B347-915EF74FADA9}" type="pres">
      <dgm:prSet presAssocID="{0542AD05-47BF-4D83-ACEF-81AB68DBAAB1}" presName="item2" presStyleLbl="node1" presStyleIdx="1" presStyleCnt="3">
        <dgm:presLayoutVars>
          <dgm:bulletEnabled val="1"/>
        </dgm:presLayoutVars>
      </dgm:prSet>
      <dgm:spPr/>
    </dgm:pt>
    <dgm:pt modelId="{C289FEDA-524D-4E8D-99D1-A679ECBFA4B0}" type="pres">
      <dgm:prSet presAssocID="{BBDC098B-0C28-4D0B-B261-CE1AFB6DB167}" presName="item3" presStyleLbl="node1" presStyleIdx="2" presStyleCnt="3">
        <dgm:presLayoutVars>
          <dgm:bulletEnabled val="1"/>
        </dgm:presLayoutVars>
      </dgm:prSet>
      <dgm:spPr/>
    </dgm:pt>
    <dgm:pt modelId="{4C760853-2725-4881-BC91-370C5DC250E9}" type="pres">
      <dgm:prSet presAssocID="{A2284EA2-2775-4647-95F7-B41A894396A1}" presName="funnel" presStyleLbl="trAlignAcc1" presStyleIdx="0" presStyleCnt="1"/>
      <dgm:spPr/>
    </dgm:pt>
  </dgm:ptLst>
  <dgm:cxnLst>
    <dgm:cxn modelId="{9C77430F-45BF-46C1-B769-4810E9C559FA}" type="presOf" srcId="{0B35399A-859A-4735-9667-0CC33089BEFA}" destId="{C289FEDA-524D-4E8D-99D1-A679ECBFA4B0}" srcOrd="0" destOrd="0" presId="urn:microsoft.com/office/officeart/2005/8/layout/funnel1"/>
    <dgm:cxn modelId="{15653E3F-422D-45D9-93A6-FB9BAD108BD6}" srcId="{A2284EA2-2775-4647-95F7-B41A894396A1}" destId="{0542AD05-47BF-4D83-ACEF-81AB68DBAAB1}" srcOrd="2" destOrd="0" parTransId="{463FC685-7B94-471B-A8CB-9EAC20E9B4E0}" sibTransId="{3AED9851-3AA1-4014-B793-489C5430B498}"/>
    <dgm:cxn modelId="{61226D5E-F3D4-416A-A3D9-A0978ECF9C12}" type="presOf" srcId="{BBDC098B-0C28-4D0B-B261-CE1AFB6DB167}" destId="{E9AD68B0-75F5-4326-AFF0-4BD133CCFCEC}" srcOrd="0" destOrd="0" presId="urn:microsoft.com/office/officeart/2005/8/layout/funnel1"/>
    <dgm:cxn modelId="{83B3C069-6EE0-4E8B-8850-5E6FCBC9BAA8}" type="presOf" srcId="{0542AD05-47BF-4D83-ACEF-81AB68DBAAB1}" destId="{7EDA5DDC-3631-49CC-A9B8-CE63CB00B351}" srcOrd="0" destOrd="0" presId="urn:microsoft.com/office/officeart/2005/8/layout/funnel1"/>
    <dgm:cxn modelId="{43D16570-5FB8-4059-9119-F5B97B58AF24}" type="presOf" srcId="{A2284EA2-2775-4647-95F7-B41A894396A1}" destId="{3D3D8E2E-FF07-4797-8F44-A06A57D0E44C}" srcOrd="0" destOrd="0" presId="urn:microsoft.com/office/officeart/2005/8/layout/funnel1"/>
    <dgm:cxn modelId="{1F6FCA7F-0D34-4F58-BB8D-4A608C5B6CC3}" srcId="{A2284EA2-2775-4647-95F7-B41A894396A1}" destId="{8F8AD7AC-8396-4E80-A4F0-A300B3F84408}" srcOrd="1" destOrd="0" parTransId="{FE65993B-A92C-47AB-8957-FA27585E7991}" sibTransId="{6E340AE2-AB68-4D20-882E-E7FB35191BC3}"/>
    <dgm:cxn modelId="{2ABA50AA-3090-456E-A84B-A653A5DCB766}" type="presOf" srcId="{8F8AD7AC-8396-4E80-A4F0-A300B3F84408}" destId="{5104C22C-AEA1-4512-B347-915EF74FADA9}" srcOrd="0" destOrd="0" presId="urn:microsoft.com/office/officeart/2005/8/layout/funnel1"/>
    <dgm:cxn modelId="{B68E4AAE-21E5-4A62-9EDC-A5E555ED01B4}" srcId="{A2284EA2-2775-4647-95F7-B41A894396A1}" destId="{BBDC098B-0C28-4D0B-B261-CE1AFB6DB167}" srcOrd="3" destOrd="0" parTransId="{ED629826-5A25-4F8D-9ECE-54E7893741E2}" sibTransId="{D40189E7-B918-48A6-9E58-B791B347B448}"/>
    <dgm:cxn modelId="{15C806C0-DD65-4A96-904F-A3D868600C60}" srcId="{A2284EA2-2775-4647-95F7-B41A894396A1}" destId="{0B35399A-859A-4735-9667-0CC33089BEFA}" srcOrd="0" destOrd="0" parTransId="{C7776CA4-9BB1-4204-8BB7-022B34A06B9D}" sibTransId="{085CFA18-264D-4368-A34E-144F2E329862}"/>
    <dgm:cxn modelId="{49B2B892-846F-40EF-967D-355F8244EA50}" type="presParOf" srcId="{3D3D8E2E-FF07-4797-8F44-A06A57D0E44C}" destId="{B08E1749-7572-43A5-A9F2-06CF40F22337}" srcOrd="0" destOrd="0" presId="urn:microsoft.com/office/officeart/2005/8/layout/funnel1"/>
    <dgm:cxn modelId="{6DB4BAB0-712B-4B44-A8AB-7075F0CD5A7B}" type="presParOf" srcId="{3D3D8E2E-FF07-4797-8F44-A06A57D0E44C}" destId="{19A250F8-7ADE-4AD2-BBBB-E94D48D4B20B}" srcOrd="1" destOrd="0" presId="urn:microsoft.com/office/officeart/2005/8/layout/funnel1"/>
    <dgm:cxn modelId="{DE241F15-0308-4A54-81A1-AEAD5C4D223E}" type="presParOf" srcId="{3D3D8E2E-FF07-4797-8F44-A06A57D0E44C}" destId="{E9AD68B0-75F5-4326-AFF0-4BD133CCFCEC}" srcOrd="2" destOrd="0" presId="urn:microsoft.com/office/officeart/2005/8/layout/funnel1"/>
    <dgm:cxn modelId="{3BBEBD91-7205-4A5F-B0D5-A5F796446CEF}" type="presParOf" srcId="{3D3D8E2E-FF07-4797-8F44-A06A57D0E44C}" destId="{7EDA5DDC-3631-49CC-A9B8-CE63CB00B351}" srcOrd="3" destOrd="0" presId="urn:microsoft.com/office/officeart/2005/8/layout/funnel1"/>
    <dgm:cxn modelId="{C861F40A-05D0-4125-91D2-B793686958BE}" type="presParOf" srcId="{3D3D8E2E-FF07-4797-8F44-A06A57D0E44C}" destId="{5104C22C-AEA1-4512-B347-915EF74FADA9}" srcOrd="4" destOrd="0" presId="urn:microsoft.com/office/officeart/2005/8/layout/funnel1"/>
    <dgm:cxn modelId="{4635A579-B70D-43D4-822A-B81F71450093}" type="presParOf" srcId="{3D3D8E2E-FF07-4797-8F44-A06A57D0E44C}" destId="{C289FEDA-524D-4E8D-99D1-A679ECBFA4B0}" srcOrd="5" destOrd="0" presId="urn:microsoft.com/office/officeart/2005/8/layout/funnel1"/>
    <dgm:cxn modelId="{73091642-4594-4A5A-9C61-747FA81A898B}" type="presParOf" srcId="{3D3D8E2E-FF07-4797-8F44-A06A57D0E44C}" destId="{4C760853-2725-4881-BC91-370C5DC250E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E1749-7572-43A5-A9F2-06CF40F22337}">
      <dsp:nvSpPr>
        <dsp:cNvPr id="0" name=""/>
        <dsp:cNvSpPr/>
      </dsp:nvSpPr>
      <dsp:spPr>
        <a:xfrm>
          <a:off x="671543" y="141212"/>
          <a:ext cx="2454082" cy="85227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250F8-7ADE-4AD2-BBBB-E94D48D4B20B}">
      <dsp:nvSpPr>
        <dsp:cNvPr id="0" name=""/>
        <dsp:cNvSpPr/>
      </dsp:nvSpPr>
      <dsp:spPr>
        <a:xfrm>
          <a:off x="1664590" y="2228133"/>
          <a:ext cx="475597" cy="304382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D68B0-75F5-4326-AFF0-4BD133CCFCEC}">
      <dsp:nvSpPr>
        <dsp:cNvPr id="0" name=""/>
        <dsp:cNvSpPr/>
      </dsp:nvSpPr>
      <dsp:spPr>
        <a:xfrm>
          <a:off x="429837" y="2471639"/>
          <a:ext cx="2945104" cy="570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accent1"/>
              </a:solidFill>
            </a:rPr>
            <a:t>1 minute elevator pitch</a:t>
          </a:r>
        </a:p>
      </dsp:txBody>
      <dsp:txXfrm>
        <a:off x="429837" y="2471639"/>
        <a:ext cx="2945104" cy="570716"/>
      </dsp:txXfrm>
    </dsp:sp>
    <dsp:sp modelId="{7EDA5DDC-3631-49CC-A9B8-CE63CB00B351}">
      <dsp:nvSpPr>
        <dsp:cNvPr id="0" name=""/>
        <dsp:cNvSpPr/>
      </dsp:nvSpPr>
      <dsp:spPr>
        <a:xfrm>
          <a:off x="1563764" y="1059305"/>
          <a:ext cx="856075" cy="8560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Prioritise</a:t>
          </a:r>
        </a:p>
      </dsp:txBody>
      <dsp:txXfrm>
        <a:off x="1689133" y="1184674"/>
        <a:ext cx="605337" cy="605337"/>
      </dsp:txXfrm>
    </dsp:sp>
    <dsp:sp modelId="{5104C22C-AEA1-4512-B347-915EF74FADA9}">
      <dsp:nvSpPr>
        <dsp:cNvPr id="0" name=""/>
        <dsp:cNvSpPr/>
      </dsp:nvSpPr>
      <dsp:spPr>
        <a:xfrm>
          <a:off x="951194" y="417059"/>
          <a:ext cx="856075" cy="8560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List</a:t>
          </a:r>
        </a:p>
      </dsp:txBody>
      <dsp:txXfrm>
        <a:off x="1076563" y="542428"/>
        <a:ext cx="605337" cy="605337"/>
      </dsp:txXfrm>
    </dsp:sp>
    <dsp:sp modelId="{C289FEDA-524D-4E8D-99D1-A679ECBFA4B0}">
      <dsp:nvSpPr>
        <dsp:cNvPr id="0" name=""/>
        <dsp:cNvSpPr/>
      </dsp:nvSpPr>
      <dsp:spPr>
        <a:xfrm>
          <a:off x="1826293" y="210079"/>
          <a:ext cx="856075" cy="8560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Discuss</a:t>
          </a:r>
        </a:p>
      </dsp:txBody>
      <dsp:txXfrm>
        <a:off x="1951662" y="335448"/>
        <a:ext cx="605337" cy="605337"/>
      </dsp:txXfrm>
    </dsp:sp>
    <dsp:sp modelId="{4C760853-2725-4881-BC91-370C5DC250E9}">
      <dsp:nvSpPr>
        <dsp:cNvPr id="0" name=""/>
        <dsp:cNvSpPr/>
      </dsp:nvSpPr>
      <dsp:spPr>
        <a:xfrm>
          <a:off x="570716" y="36581"/>
          <a:ext cx="2663345" cy="213067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0.21569</cdr:x>
      <cdr:y>0.22291</cdr:y>
    </cdr:from>
    <cdr:to>
      <cdr:x>0.47603</cdr:x>
      <cdr:y>0.33845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133CC7B-68EF-4B86-B1B0-3BAB4470D768}"/>
            </a:ext>
          </a:extLst>
        </cdr:cNvPr>
        <cdr:cNvSpPr txBox="1"/>
      </cdr:nvSpPr>
      <cdr:spPr>
        <a:xfrm xmlns:a="http://schemas.openxmlformats.org/drawingml/2006/main">
          <a:off x="885449" y="986488"/>
          <a:ext cx="1068791" cy="51135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/>
            <a:t>Hospital  </a:t>
          </a:r>
          <a:r>
            <a:rPr lang="en-US" b="1" dirty="0"/>
            <a:t>Primary Care</a:t>
          </a:r>
          <a:endParaRPr lang="en-US" sz="1100" b="1" dirty="0"/>
        </a:p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CD4AF-3119-4B5F-91BE-A2CFC67F13E8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9A1CD-FE2B-4A0F-BA0A-5FE82C9BA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0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2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24919-068E-49F4-A398-979F7784A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9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C2A0A-615F-4AAE-BB0F-7B23099D87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35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AutoNum type="romanLcParenR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C2A0A-615F-4AAE-BB0F-7B23099D87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903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yes team nutrition, we are working with you to have your absence here addressed!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4DA73-AE27-4433-BD53-3E1DB61918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7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24919-068E-49F4-A398-979F7784A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31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World Health Organization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E448C-4724-4862-830F-5D7B415C9E45}" type="datetime3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 May, 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9A735-4FB2-480B-B491-2401D8F964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39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FD3EAAD-4BE7-4E17-AECE-DE60F6E7D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2D7FB15E-633F-4C39-826E-715CFD5B2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Skip for Nov meeting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F6CD003F-26E5-40E3-97AB-A2321007B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27002-3728-4F5F-AF62-BBB794042D2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39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The WHA Resolution was passed in 2019 and has the backing of ALL 194 Member States. </a:t>
            </a:r>
          </a:p>
          <a:p>
            <a:pPr algn="l" rtl="0"/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WHO is responsible for reporting on progress every 2 years (May 2021 and May 2023). The contents of the Resolution map to the WHO/UNICEF 2019 8 practical steps. See next slide for details of the 8 steps.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World Health Organization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E448C-4724-4862-830F-5D7B415C9E45}" type="datetime3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 May, 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9A735-4FB2-480B-B491-2401D8F964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4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24919-068E-49F4-A398-979F7784A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1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ystems Conn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5920" y="4880665"/>
            <a:ext cx="8900160" cy="36512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9DBD3D-6BAC-3C74-1E30-DC5C3945900E}"/>
              </a:ext>
            </a:extLst>
          </p:cNvPr>
          <p:cNvSpPr/>
          <p:nvPr userDrawn="1"/>
        </p:nvSpPr>
        <p:spPr>
          <a:xfrm>
            <a:off x="10627112" y="5754029"/>
            <a:ext cx="769434" cy="802888"/>
          </a:xfrm>
          <a:prstGeom prst="rect">
            <a:avLst/>
          </a:prstGeom>
          <a:solidFill>
            <a:srgbClr val="01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67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82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C5C9EF-0409-B5D4-B719-F06C3A197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051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99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465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EEF4C6-3B07-140E-7DCD-3597EF49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49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CD8E40-DA3B-E886-2C97-906DA16B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735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79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90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155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77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1C1A809C-5CEA-8589-BF5A-DB5080671874}"/>
              </a:ext>
            </a:extLst>
          </p:cNvPr>
          <p:cNvSpPr/>
          <p:nvPr userDrawn="1"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C101554C-03ED-353A-FA67-D4D1210D0670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7AA6FE-7EC6-165D-2085-FCFB844B5CC6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6" name="bg object 23">
              <a:extLst>
                <a:ext uri="{FF2B5EF4-FFF2-40B4-BE49-F238E27FC236}">
                  <a16:creationId xmlns:a16="http://schemas.microsoft.com/office/drawing/2014/main" id="{B0BECB1F-ECBC-8769-E3C7-16E2F1025215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4">
              <a:extLst>
                <a:ext uri="{FF2B5EF4-FFF2-40B4-BE49-F238E27FC236}">
                  <a16:creationId xmlns:a16="http://schemas.microsoft.com/office/drawing/2014/main" id="{5A0F166C-5675-4BDF-82C2-1312D3795A30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5">
              <a:extLst>
                <a:ext uri="{FF2B5EF4-FFF2-40B4-BE49-F238E27FC236}">
                  <a16:creationId xmlns:a16="http://schemas.microsoft.com/office/drawing/2014/main" id="{F0D9B2C6-6D12-CCA5-00B9-5E51269E9765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26">
              <a:extLst>
                <a:ext uri="{FF2B5EF4-FFF2-40B4-BE49-F238E27FC236}">
                  <a16:creationId xmlns:a16="http://schemas.microsoft.com/office/drawing/2014/main" id="{BB04FA2D-05E8-025B-D234-184014DA2606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7">
              <a:extLst>
                <a:ext uri="{FF2B5EF4-FFF2-40B4-BE49-F238E27FC236}">
                  <a16:creationId xmlns:a16="http://schemas.microsoft.com/office/drawing/2014/main" id="{C7C47A63-8503-302D-EEC1-8F321F81D4F4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8">
              <a:extLst>
                <a:ext uri="{FF2B5EF4-FFF2-40B4-BE49-F238E27FC236}">
                  <a16:creationId xmlns:a16="http://schemas.microsoft.com/office/drawing/2014/main" id="{5964C189-B02F-4F4E-319E-E3C3858E0426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9">
              <a:extLst>
                <a:ext uri="{FF2B5EF4-FFF2-40B4-BE49-F238E27FC236}">
                  <a16:creationId xmlns:a16="http://schemas.microsoft.com/office/drawing/2014/main" id="{AEB47A71-CFC8-15A6-BEFC-708022A4AF5E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30">
              <a:extLst>
                <a:ext uri="{FF2B5EF4-FFF2-40B4-BE49-F238E27FC236}">
                  <a16:creationId xmlns:a16="http://schemas.microsoft.com/office/drawing/2014/main" id="{746867FF-9D81-E86C-14D3-BA25BF17E6C5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31">
              <a:extLst>
                <a:ext uri="{FF2B5EF4-FFF2-40B4-BE49-F238E27FC236}">
                  <a16:creationId xmlns:a16="http://schemas.microsoft.com/office/drawing/2014/main" id="{612BE240-184A-F95D-4205-673C737C18BE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9" y="1589518"/>
            <a:ext cx="6384840" cy="1655762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6384840" cy="11278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574039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GB" dirty="0"/>
              <a:t>Presenter names and organisations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61F235-EDD6-AB74-9C26-D2589D0B0BF5}"/>
              </a:ext>
            </a:extLst>
          </p:cNvPr>
          <p:cNvGrpSpPr/>
          <p:nvPr userDrawn="1"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9" name="bg object 17">
              <a:extLst>
                <a:ext uri="{FF2B5EF4-FFF2-40B4-BE49-F238E27FC236}">
                  <a16:creationId xmlns:a16="http://schemas.microsoft.com/office/drawing/2014/main" id="{B1A475EC-8DC6-2777-9270-716381F7DA64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bg object 18">
              <a:extLst>
                <a:ext uri="{FF2B5EF4-FFF2-40B4-BE49-F238E27FC236}">
                  <a16:creationId xmlns:a16="http://schemas.microsoft.com/office/drawing/2014/main" id="{CB203E13-91BE-B4AD-9232-6C1CA705097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11" name="bg object 19">
              <a:extLst>
                <a:ext uri="{FF2B5EF4-FFF2-40B4-BE49-F238E27FC236}">
                  <a16:creationId xmlns:a16="http://schemas.microsoft.com/office/drawing/2014/main" id="{496AC52C-7545-151F-E8C3-1E3096522EB4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bg object 20">
              <a:extLst>
                <a:ext uri="{FF2B5EF4-FFF2-40B4-BE49-F238E27FC236}">
                  <a16:creationId xmlns:a16="http://schemas.microsoft.com/office/drawing/2014/main" id="{D7BC008D-5A1B-BE3A-4CBD-34678F8CB2C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13" name="bg object 21">
              <a:extLst>
                <a:ext uri="{FF2B5EF4-FFF2-40B4-BE49-F238E27FC236}">
                  <a16:creationId xmlns:a16="http://schemas.microsoft.com/office/drawing/2014/main" id="{7A1F9893-575A-F37A-22F6-165D8958B6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1780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42514" y="651643"/>
            <a:ext cx="4351283" cy="3044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042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467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849816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648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4883" y="2275184"/>
            <a:ext cx="4847307" cy="3266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20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521898"/>
            <a:ext cx="4351283" cy="3692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678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74373" y="2074718"/>
            <a:ext cx="4857818" cy="3466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11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26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431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19D4C6-1C25-B2AF-91D9-FF7F9035E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297" y="430440"/>
            <a:ext cx="10819673" cy="1039132"/>
          </a:xfrm>
        </p:spPr>
        <p:txBody>
          <a:bodyPr/>
          <a:lstStyle/>
          <a:p>
            <a:r>
              <a:rPr lang="en-GB" dirty="0"/>
              <a:t>Resources slide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89E646-3B5B-1D2E-C5EA-A57DCB1769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9775" y="5845175"/>
            <a:ext cx="10820854" cy="6651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dirty="0"/>
              <a:t>Please add your logos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8DD06-2D99-DAD9-0309-30004B9AC8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0183" y="1619803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334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953E05-4FEC-729D-CA30-2C2C9BA4EE9C}"/>
              </a:ext>
            </a:extLst>
          </p:cNvPr>
          <p:cNvSpPr/>
          <p:nvPr userDrawn="1"/>
        </p:nvSpPr>
        <p:spPr>
          <a:xfrm>
            <a:off x="10558914" y="5736657"/>
            <a:ext cx="837398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57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EC3E5FD-9CD6-C249-C704-5CED90A6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8536539" cy="377253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1pPr>
            <a:lvl2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736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809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114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BBD5C15-A503-4AA3-99DD-E0A1842437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2338417"/>
              </p:ext>
            </p:extLst>
          </p:nvPr>
        </p:nvGraphicFramePr>
        <p:xfrm>
          <a:off x="2016" y="1588"/>
          <a:ext cx="20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BBD5C15-A503-4AA3-99DD-E0A1842437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6" y="1588"/>
                        <a:ext cx="20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6532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" y="4482001"/>
            <a:ext cx="12191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79999" y="5440855"/>
            <a:ext cx="11211172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13340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2245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60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972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052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48814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564240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6221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9427-C886-3512-4C7D-C43D5222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425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40435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4334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"/>
            <a:ext cx="12192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378E4-BC9C-474B-885F-57815E1CFA58}"/>
              </a:ext>
            </a:extLst>
          </p:cNvPr>
          <p:cNvSpPr txBox="1"/>
          <p:nvPr userDrawn="1"/>
        </p:nvSpPr>
        <p:spPr>
          <a:xfrm>
            <a:off x="-1" y="-13561"/>
            <a:ext cx="728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DRAFT – NOT FOR CIRCULATION OR CITATION</a:t>
            </a:r>
          </a:p>
        </p:txBody>
      </p:sp>
    </p:spTree>
    <p:extLst>
      <p:ext uri="{BB962C8B-B14F-4D97-AF65-F5344CB8AC3E}">
        <p14:creationId xmlns:p14="http://schemas.microsoft.com/office/powerpoint/2010/main" val="3911898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015616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4631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1" noProof="0" dirty="0"/>
              <a:t>WHO</a:t>
            </a:r>
          </a:p>
          <a:p>
            <a:r>
              <a:rPr lang="en-GB" noProof="0" dirty="0"/>
              <a:t>20, Avenue </a:t>
            </a:r>
            <a:r>
              <a:rPr lang="en-GB" noProof="0" dirty="0" err="1"/>
              <a:t>Appia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1211 Geneva</a:t>
            </a:r>
          </a:p>
          <a:p>
            <a:r>
              <a:rPr lang="en-GB" noProof="0" dirty="0"/>
              <a:t>Switzerland</a:t>
            </a:r>
          </a:p>
          <a:p>
            <a:endParaRPr lang="en-GB" noProof="0" dirty="0"/>
          </a:p>
          <a:p>
            <a:r>
              <a:rPr lang="en-GB" noProof="0" dirty="0"/>
              <a:t>Tel.: +xx</a:t>
            </a:r>
            <a:br>
              <a:rPr lang="en-GB" noProof="0" dirty="0"/>
            </a:br>
            <a:r>
              <a:rPr lang="en-GB" noProof="0" dirty="0"/>
              <a:t>Fax: +xx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B34CC-F2A0-0641-85FB-48EA22556E83}"/>
              </a:ext>
            </a:extLst>
          </p:cNvPr>
          <p:cNvSpPr txBox="1"/>
          <p:nvPr userDrawn="1"/>
        </p:nvSpPr>
        <p:spPr>
          <a:xfrm>
            <a:off x="-1" y="-13561"/>
            <a:ext cx="728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DRAFT – NOT FOR CIRCULATION OR CITATION</a:t>
            </a:r>
          </a:p>
        </p:txBody>
      </p:sp>
    </p:spTree>
    <p:extLst>
      <p:ext uri="{BB962C8B-B14F-4D97-AF65-F5344CB8AC3E}">
        <p14:creationId xmlns:p14="http://schemas.microsoft.com/office/powerpoint/2010/main" val="3636776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NICEF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084D1F1-25D7-1445-AC17-82787DDD15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679700" y="1066800"/>
            <a:ext cx="12192000" cy="6858000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D4D7D9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PHOTO HERE</a:t>
            </a:r>
          </a:p>
        </p:txBody>
      </p:sp>
    </p:spTree>
    <p:extLst>
      <p:ext uri="{BB962C8B-B14F-4D97-AF65-F5344CB8AC3E}">
        <p14:creationId xmlns:p14="http://schemas.microsoft.com/office/powerpoint/2010/main" val="1952080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r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47706" y="1901828"/>
            <a:ext cx="5295900" cy="385603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660404" y="1902186"/>
            <a:ext cx="5286309" cy="3856064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99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05735" marR="0" lvl="0" indent="-205735" algn="l" defTabSz="82293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Maps, Graphs, Diagrams, pie charts etc.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6203952" y="1902186"/>
            <a:ext cx="5286309" cy="3856064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99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05735" marR="0" lvl="0" indent="-205735" algn="l" defTabSz="82293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Maps, Graphs, Diagrams, pie charts etc.</a:t>
            </a:r>
          </a:p>
        </p:txBody>
      </p:sp>
    </p:spTree>
    <p:extLst>
      <p:ext uri="{BB962C8B-B14F-4D97-AF65-F5344CB8AC3E}">
        <p14:creationId xmlns:p14="http://schemas.microsoft.com/office/powerpoint/2010/main" val="1470269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A5D0-70DF-4155-8377-6C4632C7835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95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42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1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1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530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42514" y="651643"/>
            <a:ext cx="4351283" cy="3044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5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6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336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6923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746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634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639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607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06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52104-509B-E0AB-E830-5FA822F2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6021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840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487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37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0413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3083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56679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094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006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6558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67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020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1528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248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1534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473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748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7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752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74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e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1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buClr>
                <a:schemeClr val="accent3"/>
              </a:buClr>
              <a:defRPr>
                <a:latin typeface="Quicksand" pitchFamily="2" charset="0"/>
              </a:defRPr>
            </a:lvl2pPr>
            <a:lvl3pPr>
              <a:buClr>
                <a:schemeClr val="accent3"/>
              </a:buClr>
              <a:defRPr>
                <a:latin typeface="Quicksand" pitchFamily="2" charset="0"/>
              </a:defRPr>
            </a:lvl3pPr>
            <a:lvl4pPr>
              <a:buClr>
                <a:schemeClr val="accent3"/>
              </a:buClr>
              <a:defRPr>
                <a:latin typeface="Quicksand" pitchFamily="2" charset="0"/>
              </a:defRPr>
            </a:lvl4pPr>
            <a:lvl5pPr>
              <a:buClr>
                <a:schemeClr val="accent3"/>
              </a:buCl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46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CC807-EF84-3699-C383-2EFFE38EA44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0" y="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09EE1-DBEF-1C1C-8918-5C574641D38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1311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49" r:id="rId2"/>
    <p:sldLayoutId id="2147483662" r:id="rId3"/>
    <p:sldLayoutId id="2147483650" r:id="rId4"/>
    <p:sldLayoutId id="2147483660" r:id="rId5"/>
    <p:sldLayoutId id="2147483661" r:id="rId6"/>
    <p:sldLayoutId id="2147483682" r:id="rId7"/>
    <p:sldLayoutId id="2147483684" r:id="rId8"/>
    <p:sldLayoutId id="2147483652" r:id="rId9"/>
    <p:sldLayoutId id="2147483669" r:id="rId10"/>
    <p:sldLayoutId id="2147483651" r:id="rId11"/>
    <p:sldLayoutId id="2147483663" r:id="rId12"/>
    <p:sldLayoutId id="2147483665" r:id="rId13"/>
    <p:sldLayoutId id="2147483666" r:id="rId14"/>
    <p:sldLayoutId id="2147483664" r:id="rId15"/>
    <p:sldLayoutId id="2147483653" r:id="rId16"/>
    <p:sldLayoutId id="2147483667" r:id="rId17"/>
    <p:sldLayoutId id="2147483668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9" r:id="rId26"/>
    <p:sldLayoutId id="2147483680" r:id="rId27"/>
    <p:sldLayoutId id="2147483656" r:id="rId28"/>
    <p:sldLayoutId id="2147483683" r:id="rId29"/>
    <p:sldLayoutId id="2147483655" r:id="rId30"/>
    <p:sldLayoutId id="2147483703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 Medium" pitchFamily="2" charset="0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684000" indent="-3429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1368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2052000" indent="-3429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4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75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79999" y="36761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0000" y="180762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80000" y="658820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392991" y="6588208"/>
            <a:ext cx="2937271" cy="23346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416433" y="658820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fld id="{A74CE0EA-F3B5-4684-BA10-C594598FDB9C}" type="slidenum">
              <a:rPr lang="en-GB" smtClean="0">
                <a:solidFill>
                  <a:prstClr val="black"/>
                </a:solidFill>
              </a:rPr>
              <a:pPr defTabSz="457200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58146-EF20-8F52-1F5B-565DF975F73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0" y="0"/>
            <a:ext cx="65193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B5DB1-C29E-03DF-3089-20FDA5CD303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65193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9744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32" r:id="rId18"/>
    <p:sldLayoutId id="214748373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92C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60363" indent="-17938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2880">
          <p15:clr>
            <a:srgbClr val="F26B43"/>
          </p15:clr>
        </p15:guide>
        <p15:guide id="4" pos="226">
          <p15:clr>
            <a:srgbClr val="F26B43"/>
          </p15:clr>
        </p15:guide>
        <p15:guide id="5" pos="5534">
          <p15:clr>
            <a:srgbClr val="F26B43"/>
          </p15:clr>
        </p15:guide>
        <p15:guide id="6" pos="2939">
          <p15:clr>
            <a:srgbClr val="F26B43"/>
          </p15:clr>
        </p15:guide>
        <p15:guide id="7" pos="28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2.png"/><Relationship Id="rId21" Type="http://schemas.openxmlformats.org/officeDocument/2006/relationships/image" Target="../media/image48.jpe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image" Target="../media/image39.svg"/><Relationship Id="rId19" Type="http://schemas.openxmlformats.org/officeDocument/2006/relationships/image" Target="../media/image27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Relationship Id="rId2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ho.int/gb/ebwha/pdf_files/WHA72/A72_R7-en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70882-158A-C2B3-4EEB-1B67F795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why aren’t these more joined up?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8288C-82A5-1983-F52F-A26FB2E7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609725"/>
            <a:ext cx="10703150" cy="488315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Competition for resources and bandwidth </a:t>
            </a:r>
            <a:r>
              <a:rPr lang="en-GB" sz="2800" dirty="0"/>
              <a:t>- need to work together around common goals, find the ‘hooks’ where there is mutual benefit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Work in siloes </a:t>
            </a:r>
            <a:r>
              <a:rPr lang="en-GB" sz="2800" dirty="0"/>
              <a:t>- need to join up conversations between different sectors and coordinate activities better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Lack of focus on integration – </a:t>
            </a:r>
            <a:r>
              <a:rPr lang="en-GB" sz="2800" dirty="0"/>
              <a:t>need to look at commonalities, and build on existing functions and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Not always speaking the same language </a:t>
            </a:r>
            <a:r>
              <a:rPr lang="en-GB" sz="2800" dirty="0"/>
              <a:t>– need to understand where others are coming from – think politically not just technically, keep it simple, tailor messages to the right audience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Not always speaking to the right people </a:t>
            </a:r>
            <a:r>
              <a:rPr lang="en-GB" sz="2800" dirty="0"/>
              <a:t>– need to reach out to different stakeholders, at different levels, build trust and relationships, involve communities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9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Off-page Connector 18">
            <a:extLst>
              <a:ext uri="{FF2B5EF4-FFF2-40B4-BE49-F238E27FC236}">
                <a16:creationId xmlns:a16="http://schemas.microsoft.com/office/drawing/2014/main" id="{3EEC8A21-D998-75C3-BEE4-348891E5CBCA}"/>
              </a:ext>
            </a:extLst>
          </p:cNvPr>
          <p:cNvSpPr/>
          <p:nvPr/>
        </p:nvSpPr>
        <p:spPr>
          <a:xfrm rot="16200000">
            <a:off x="3776076" y="2574567"/>
            <a:ext cx="4191001" cy="3683282"/>
          </a:xfrm>
          <a:prstGeom prst="flowChartOffpageConnector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957F9A3-B146-4DB5-BA73-73EEA311CADD}"/>
              </a:ext>
            </a:extLst>
          </p:cNvPr>
          <p:cNvSpPr/>
          <p:nvPr/>
        </p:nvSpPr>
        <p:spPr>
          <a:xfrm>
            <a:off x="420089" y="1232770"/>
            <a:ext cx="11178540" cy="1200329"/>
          </a:xfrm>
          <a:prstGeom prst="rightArrow">
            <a:avLst>
              <a:gd name="adj1" fmla="val 57442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35931-8A3C-469F-BA15-62BE25E1EBDB}"/>
              </a:ext>
            </a:extLst>
          </p:cNvPr>
          <p:cNvSpPr txBox="1"/>
          <p:nvPr/>
        </p:nvSpPr>
        <p:spPr>
          <a:xfrm flipH="1">
            <a:off x="605564" y="1551454"/>
            <a:ext cx="216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PHC APPROACH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CD295-AB93-441D-BFB5-A83603E6598B}"/>
              </a:ext>
            </a:extLst>
          </p:cNvPr>
          <p:cNvSpPr txBox="1"/>
          <p:nvPr/>
        </p:nvSpPr>
        <p:spPr>
          <a:xfrm flipH="1">
            <a:off x="4029935" y="1559485"/>
            <a:ext cx="241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PHC LEVERS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BD436-808A-40F2-8AC9-17C6FB65BB0D}"/>
              </a:ext>
            </a:extLst>
          </p:cNvPr>
          <p:cNvSpPr txBox="1"/>
          <p:nvPr/>
        </p:nvSpPr>
        <p:spPr>
          <a:xfrm flipH="1">
            <a:off x="7675168" y="1542232"/>
            <a:ext cx="156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PHC RESULTS  </a:t>
            </a: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42F84CC2-6E84-43F9-9E91-6F60F90FDFEF}"/>
              </a:ext>
            </a:extLst>
          </p:cNvPr>
          <p:cNvSpPr/>
          <p:nvPr/>
        </p:nvSpPr>
        <p:spPr>
          <a:xfrm rot="16200000">
            <a:off x="166230" y="2586383"/>
            <a:ext cx="4191001" cy="3683282"/>
          </a:xfrm>
          <a:prstGeom prst="flowChartOffpageConnector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C005C-5CDB-44F5-B080-25A0154F6FBF}"/>
              </a:ext>
            </a:extLst>
          </p:cNvPr>
          <p:cNvSpPr txBox="1"/>
          <p:nvPr/>
        </p:nvSpPr>
        <p:spPr>
          <a:xfrm>
            <a:off x="573008" y="2506831"/>
            <a:ext cx="282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 essential health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D31F8C-A705-4B20-8685-E1A4F50B6929}"/>
              </a:ext>
            </a:extLst>
          </p:cNvPr>
          <p:cNvSpPr txBox="1"/>
          <p:nvPr/>
        </p:nvSpPr>
        <p:spPr>
          <a:xfrm>
            <a:off x="490166" y="3830714"/>
            <a:ext cx="2823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Empowered people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communities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2DF65-91EC-473B-B065-EF9487727B87}"/>
              </a:ext>
            </a:extLst>
          </p:cNvPr>
          <p:cNvSpPr txBox="1"/>
          <p:nvPr/>
        </p:nvSpPr>
        <p:spPr>
          <a:xfrm>
            <a:off x="506731" y="5104775"/>
            <a:ext cx="31379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Multisectoral policy and action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8BD05E73-BDB3-4D94-8253-8DD3910C62E5}"/>
              </a:ext>
            </a:extLst>
          </p:cNvPr>
          <p:cNvSpPr/>
          <p:nvPr/>
        </p:nvSpPr>
        <p:spPr>
          <a:xfrm rot="16200000">
            <a:off x="7143674" y="2808471"/>
            <a:ext cx="4191001" cy="3051909"/>
          </a:xfrm>
          <a:prstGeom prst="flowChartOffpageConnector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9849DD-E898-4C34-9703-6D1A55066EA3}"/>
              </a:ext>
            </a:extLst>
          </p:cNvPr>
          <p:cNvSpPr txBox="1"/>
          <p:nvPr/>
        </p:nvSpPr>
        <p:spPr>
          <a:xfrm>
            <a:off x="10669577" y="3047807"/>
            <a:ext cx="143045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SDG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For 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UHC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20458-B098-43EC-975F-EDA10050B54C}"/>
              </a:ext>
            </a:extLst>
          </p:cNvPr>
          <p:cNvSpPr txBox="1"/>
          <p:nvPr/>
        </p:nvSpPr>
        <p:spPr>
          <a:xfrm>
            <a:off x="7866878" y="2232199"/>
            <a:ext cx="24546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equity, access,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Utilisation, quality and financial protection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6BFFD-4B4E-4E93-BF23-4C09CBF7A0E9}"/>
              </a:ext>
            </a:extLst>
          </p:cNvPr>
          <p:cNvSpPr txBox="1"/>
          <p:nvPr/>
        </p:nvSpPr>
        <p:spPr>
          <a:xfrm>
            <a:off x="7908267" y="3897507"/>
            <a:ext cx="2753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participation, health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literacy, care seeking, demand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FC6955-CD29-44A8-8BB9-D8363C580866}"/>
              </a:ext>
            </a:extLst>
          </p:cNvPr>
          <p:cNvSpPr txBox="1"/>
          <p:nvPr/>
        </p:nvSpPr>
        <p:spPr>
          <a:xfrm>
            <a:off x="7908267" y="5315121"/>
            <a:ext cx="2247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determinants of health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CB8318-77C5-43D7-AF62-D2058AE62B9C}"/>
              </a:ext>
            </a:extLst>
          </p:cNvPr>
          <p:cNvSpPr txBox="1"/>
          <p:nvPr/>
        </p:nvSpPr>
        <p:spPr>
          <a:xfrm>
            <a:off x="4173449" y="2398053"/>
            <a:ext cx="30810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drivers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Political leadership and commitment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Governance and policy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Financing and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Engagement of communities and stakeholders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Operational drivers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 delivery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workforce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Essential medicines and supply chain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information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Infrastructure and digital tech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0B319-667A-4F08-9519-62697D0D1D63}"/>
              </a:ext>
            </a:extLst>
          </p:cNvPr>
          <p:cNvSpPr txBox="1"/>
          <p:nvPr/>
        </p:nvSpPr>
        <p:spPr>
          <a:xfrm>
            <a:off x="2274849" y="170048"/>
            <a:ext cx="9460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Quicksand"/>
                <a:ea typeface="+mn-ea"/>
                <a:cs typeface="Arial" panose="020B0604020202020204" pitchFamily="34" charset="0"/>
              </a:rPr>
              <a:t>Primary Health Care is a good example of where this all comes together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F0FAF7A2-C836-1B67-5B7F-4F2C0C26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12"/>
            <a:ext cx="2169570" cy="142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holding a sandwich&#10;&#10;Description generated with high confidence">
            <a:extLst>
              <a:ext uri="{FF2B5EF4-FFF2-40B4-BE49-F238E27FC236}">
                <a16:creationId xmlns:a16="http://schemas.microsoft.com/office/drawing/2014/main" id="{63E45748-0AEC-4152-8272-16B12979B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556" y="0"/>
            <a:ext cx="9154736" cy="5865124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C5FD94EC-C6B4-4348-92D9-E9BA447B0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188" y="5872240"/>
            <a:ext cx="9154736" cy="9857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33C8C2-44E1-417B-BFBB-2728C9FBBB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74585" y="6113394"/>
            <a:ext cx="4759663" cy="636604"/>
          </a:xfrm>
        </p:spPr>
        <p:txBody>
          <a:bodyPr vert="horz" lIns="0" tIns="0" rIns="9000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+mn-lt"/>
                <a:cs typeface="Arial"/>
              </a:rPr>
              <a:t>Bruce Gordon, WASH Lead, WHO Geneva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+mn-lt"/>
                <a:cs typeface="Arial"/>
              </a:rPr>
              <a:t>IRC All Systems Connect Conference, May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052E80-4C8D-431B-88E9-37461A19178D}"/>
              </a:ext>
            </a:extLst>
          </p:cNvPr>
          <p:cNvSpPr/>
          <p:nvPr/>
        </p:nvSpPr>
        <p:spPr>
          <a:xfrm>
            <a:off x="1525919" y="4293604"/>
            <a:ext cx="9137192" cy="1572653"/>
          </a:xfrm>
          <a:prstGeom prst="rect">
            <a:avLst/>
          </a:prstGeom>
          <a:solidFill>
            <a:srgbClr val="7F7F7F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"/>
                <a:cs typeface="Arial"/>
              </a:rPr>
              <a:t>Accelerating action on WASH in health care facilities</a:t>
            </a:r>
            <a:endParaRPr lang="en-US" sz="360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/>
            <a:endParaRPr lang="en-US" sz="500" dirty="0">
              <a:solidFill>
                <a:prstClr val="white"/>
              </a:solidFill>
              <a:latin typeface="Arial"/>
            </a:endParaRPr>
          </a:p>
          <a:p>
            <a:pPr algn="ctr"/>
            <a:r>
              <a:rPr lang="en-US" sz="2800" b="1" i="1" dirty="0">
                <a:solidFill>
                  <a:prstClr val="white"/>
                </a:solidFill>
                <a:latin typeface="Arial"/>
              </a:rPr>
              <a:t>A key lever for universal Primary Health Care</a:t>
            </a:r>
            <a:endParaRPr lang="en-US" sz="28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58FDC0-E00B-42B0-9A47-5FFD0911EEC2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3982" y="76267"/>
            <a:ext cx="1608463" cy="698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2CD57-99F8-4D83-9919-3638F5815C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616" y="6245769"/>
            <a:ext cx="1533147" cy="371857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2588B80-4A0D-4E84-B8E4-BE9FEF95B9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697" y="6017946"/>
            <a:ext cx="2355888" cy="8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EFFCD-5735-2D4C-B3B9-F14DD8D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1903" rtl="1" fontAlgn="base">
              <a:spcBef>
                <a:spcPct val="0"/>
              </a:spcBef>
              <a:spcAft>
                <a:spcPct val="0"/>
              </a:spcAft>
            </a:pPr>
            <a:fld id="{A74CE0EA-F3B5-4684-BA10-C594598FDB9C}" type="slidenum">
              <a:rPr lang="en-GB">
                <a:solidFill>
                  <a:prstClr val="black"/>
                </a:solidFill>
                <a:latin typeface="Arial"/>
              </a:rPr>
              <a:pPr defTabSz="781903" rtl="1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93664" y="250066"/>
            <a:ext cx="8139991" cy="7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19" tIns="43059" rIns="86119" bIns="43059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819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651" b="1" dirty="0">
                <a:solidFill>
                  <a:srgbClr val="009CDE"/>
                </a:solidFill>
                <a:latin typeface="Ebrima"/>
                <a:cs typeface="Arial" charset="0"/>
              </a:rPr>
              <a:t>Primary health care presents an important platform and mechanism to drive progress in WASH and energy in health care facilities</a:t>
            </a:r>
            <a:endParaRPr lang="en-GB" altLang="en-US" sz="2200" b="1" i="1" dirty="0">
              <a:solidFill>
                <a:srgbClr val="009CDE"/>
              </a:solidFill>
              <a:latin typeface="Ebrima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49679-FFA8-4FEC-AA01-E82616070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505" y="2470216"/>
            <a:ext cx="1217216" cy="1698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532EE-81FD-4E84-BC75-467622905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587" y="674778"/>
            <a:ext cx="1170135" cy="1698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E23416-D11D-4EBD-ADFE-49882E6CD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643" y="3323304"/>
            <a:ext cx="7392198" cy="342509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C5B0DA0-C486-4A47-B1B3-7851598DE2BF}"/>
              </a:ext>
            </a:extLst>
          </p:cNvPr>
          <p:cNvSpPr/>
          <p:nvPr/>
        </p:nvSpPr>
        <p:spPr>
          <a:xfrm>
            <a:off x="4080387" y="5555227"/>
            <a:ext cx="1897626" cy="18681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946334" y="1524069"/>
            <a:ext cx="7119008" cy="2094944"/>
          </a:xfrm>
          <a:prstGeom prst="rect">
            <a:avLst/>
          </a:prstGeom>
          <a:noFill/>
          <a:ln>
            <a:noFill/>
          </a:ln>
        </p:spPr>
        <p:txBody>
          <a:bodyPr wrap="square" lIns="86179" tIns="43090" rIns="86179" bIns="4309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23268" indent="-323268" defTabSz="781903" fontAlgn="base">
              <a:spcBef>
                <a:spcPct val="0"/>
              </a:spcBef>
              <a:spcAft>
                <a:spcPts val="1131"/>
              </a:spcAft>
              <a:buFont typeface="Arial" panose="020B0604020202020204" pitchFamily="34" charset="0"/>
              <a:buChar char="•"/>
            </a:pPr>
            <a:r>
              <a:rPr lang="en-GB" sz="1602" dirty="0">
                <a:solidFill>
                  <a:srgbClr val="09164D"/>
                </a:solidFill>
                <a:latin typeface="Arial"/>
              </a:rPr>
              <a:t>Renewed interest and collaborative approach to PHC (40 years post Alma-Ata 1978; 2019 WHA resolution on PHC)</a:t>
            </a:r>
          </a:p>
          <a:p>
            <a:pPr marL="323268" indent="-323268" defTabSz="781903" fontAlgn="base">
              <a:spcBef>
                <a:spcPct val="0"/>
              </a:spcBef>
              <a:spcAft>
                <a:spcPts val="1131"/>
              </a:spcAft>
              <a:buFont typeface="Arial" panose="020B0604020202020204" pitchFamily="34" charset="0"/>
              <a:buChar char="•"/>
            </a:pPr>
            <a:r>
              <a:rPr lang="en-GB" sz="1602" dirty="0">
                <a:solidFill>
                  <a:srgbClr val="09164D"/>
                </a:solidFill>
                <a:latin typeface="Arial"/>
              </a:rPr>
              <a:t>Physical infrastructure (WASH, energy) one of 10 operational levers</a:t>
            </a:r>
          </a:p>
          <a:p>
            <a:pPr marL="323268" indent="-323268" defTabSz="781903" fontAlgn="base">
              <a:spcBef>
                <a:spcPct val="0"/>
              </a:spcBef>
              <a:spcAft>
                <a:spcPts val="1131"/>
              </a:spcAft>
              <a:buFont typeface="Arial" panose="020B0604020202020204" pitchFamily="34" charset="0"/>
              <a:buChar char="•"/>
            </a:pPr>
            <a:r>
              <a:rPr lang="en-GB" sz="1602" dirty="0">
                <a:solidFill>
                  <a:srgbClr val="09164D"/>
                </a:solidFill>
                <a:latin typeface="Arial"/>
              </a:rPr>
              <a:t>In countries like Indonesia and Philippines, improvements in climate resilient WASH and energy, are used a drivers and indicators of progress to achieve national PHC goals and benchmarks (e.g. Indonesia aims to achieve universal basic WASH in 9,000 PHC by 2025).</a:t>
            </a:r>
          </a:p>
        </p:txBody>
      </p:sp>
    </p:spTree>
    <p:extLst>
      <p:ext uri="{BB962C8B-B14F-4D97-AF65-F5344CB8AC3E}">
        <p14:creationId xmlns:p14="http://schemas.microsoft.com/office/powerpoint/2010/main" val="17213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282ED3C3-FD99-40A9-BF59-CFBFE536360C}"/>
              </a:ext>
            </a:extLst>
          </p:cNvPr>
          <p:cNvSpPr>
            <a:spLocks noGrp="1" noChangeArrowheads="1"/>
          </p:cNvSpPr>
          <p:nvPr>
            <p:ph type="sldNum" sz="quarter" idx="2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0476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5235" indent="-190475" defTabSz="30476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1900" indent="-152380" defTabSz="30476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6660" indent="-152380" defTabSz="30476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421" indent="-152380" defTabSz="30476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76182" indent="-152380" defTabSz="30476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980942" indent="-152380" defTabSz="30476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85702" indent="-152380" defTabSz="30476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590463" indent="-152380" defTabSz="30476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C559FEC-0506-4593-93BD-041CA2992768}" type="slidenum">
              <a:rPr lang="en-US" altLang="en-US" sz="800"/>
              <a:pPr/>
              <a:t>14</a:t>
            </a:fld>
            <a:endParaRPr lang="en-US" altLang="en-US" sz="8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ED35717-9F5B-F64B-BBCC-DEF321D1DE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2631" y="5959246"/>
            <a:ext cx="8318951" cy="819282"/>
          </a:xfrm>
        </p:spPr>
        <p:txBody>
          <a:bodyPr>
            <a:normAutofit/>
          </a:bodyPr>
          <a:lstStyle/>
          <a:p>
            <a:pPr algn="ctr"/>
            <a:r>
              <a:rPr lang="en-US" sz="1200" dirty="0"/>
              <a:t>Source: </a:t>
            </a:r>
            <a:r>
              <a:rPr lang="en-US" sz="1200" i="1" dirty="0"/>
              <a:t>Progress on WASH in Health Care Facilities 2000-2021: Focus on WASH and IPC </a:t>
            </a:r>
            <a:r>
              <a:rPr lang="en-US" sz="1200" dirty="0"/>
              <a:t>(WHO/UNICEF, 2022); Energizing health: accelerating electricity access in health-care facilities (WHO, 2023)</a:t>
            </a:r>
          </a:p>
          <a:p>
            <a:pPr algn="ctr"/>
            <a:endParaRPr lang="en-US" sz="1200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8C2C0494-B8D0-4029-9F5F-40FCA830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61" y="229471"/>
            <a:ext cx="9534342" cy="781740"/>
          </a:xfrm>
          <a:extLs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47" tIns="30474" rIns="60947" bIns="30474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600" dirty="0"/>
              <a:t>“Do not call it a health care facility if there is no water, sanitation, hygiene or electricity.”</a:t>
            </a:r>
            <a:endParaRPr lang="en-US" altLang="en-US" sz="2600" dirty="0">
              <a:ea typeface="Ebrima"/>
              <a:cs typeface="Ebrima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F5CD275-82CC-F44A-AE3B-1248FB652D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24002" y="1280071"/>
            <a:ext cx="9143998" cy="474558"/>
          </a:xfrm>
        </p:spPr>
        <p:txBody>
          <a:bodyPr>
            <a:normAutofit/>
          </a:bodyPr>
          <a:lstStyle/>
          <a:p>
            <a:r>
              <a:rPr lang="en-US" sz="2000" dirty="0"/>
              <a:t>   Globally, major coverage gaps persist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D10271-033A-1A43-8500-4E6ACAF0DC35}"/>
              </a:ext>
            </a:extLst>
          </p:cNvPr>
          <p:cNvGrpSpPr/>
          <p:nvPr/>
        </p:nvGrpSpPr>
        <p:grpSpPr>
          <a:xfrm>
            <a:off x="1878310" y="3656557"/>
            <a:ext cx="1308902" cy="564532"/>
            <a:chOff x="256321" y="4594423"/>
            <a:chExt cx="1308902" cy="564532"/>
          </a:xfrm>
        </p:grpSpPr>
        <p:pic>
          <p:nvPicPr>
            <p:cNvPr id="8" name="Graphic 7" descr="Sanitizer with solid fill">
              <a:extLst>
                <a:ext uri="{FF2B5EF4-FFF2-40B4-BE49-F238E27FC236}">
                  <a16:creationId xmlns:a16="http://schemas.microsoft.com/office/drawing/2014/main" id="{69A9E119-E0D3-4545-8E86-32736D1A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6321" y="4594423"/>
              <a:ext cx="548640" cy="548640"/>
            </a:xfrm>
            <a:prstGeom prst="rect">
              <a:avLst/>
            </a:prstGeom>
          </p:spPr>
        </p:pic>
        <p:pic>
          <p:nvPicPr>
            <p:cNvPr id="37" name="Graphic 36" descr="Sanitizer with solid fill">
              <a:extLst>
                <a:ext uri="{FF2B5EF4-FFF2-40B4-BE49-F238E27FC236}">
                  <a16:creationId xmlns:a16="http://schemas.microsoft.com/office/drawing/2014/main" id="{9A4FEB0A-5E89-004C-BDD8-AEFC7AAA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6583" y="4610315"/>
              <a:ext cx="548640" cy="54864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2E2D9A-D3BD-2A47-B692-03B0564DFC39}"/>
              </a:ext>
            </a:extLst>
          </p:cNvPr>
          <p:cNvGrpSpPr/>
          <p:nvPr/>
        </p:nvGrpSpPr>
        <p:grpSpPr>
          <a:xfrm>
            <a:off x="1550607" y="4549217"/>
            <a:ext cx="1900034" cy="404183"/>
            <a:chOff x="6074884" y="4903316"/>
            <a:chExt cx="1414097" cy="404183"/>
          </a:xfrm>
        </p:grpSpPr>
        <p:pic>
          <p:nvPicPr>
            <p:cNvPr id="13" name="Graphic 12" descr="Radioactive with solid fill">
              <a:extLst>
                <a:ext uri="{FF2B5EF4-FFF2-40B4-BE49-F238E27FC236}">
                  <a16:creationId xmlns:a16="http://schemas.microsoft.com/office/drawing/2014/main" id="{F145A85D-9888-2440-8E57-D8CD16A73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74884" y="4905684"/>
              <a:ext cx="379874" cy="379874"/>
            </a:xfrm>
            <a:prstGeom prst="rect">
              <a:avLst/>
            </a:prstGeom>
          </p:spPr>
        </p:pic>
        <p:pic>
          <p:nvPicPr>
            <p:cNvPr id="39" name="Graphic 38" descr="Radioactive with solid fill">
              <a:extLst>
                <a:ext uri="{FF2B5EF4-FFF2-40B4-BE49-F238E27FC236}">
                  <a16:creationId xmlns:a16="http://schemas.microsoft.com/office/drawing/2014/main" id="{0FA31231-2AA4-5B42-8248-BB24B5352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37772" y="4903316"/>
              <a:ext cx="393765" cy="393765"/>
            </a:xfrm>
            <a:prstGeom prst="rect">
              <a:avLst/>
            </a:prstGeom>
          </p:spPr>
        </p:pic>
        <p:pic>
          <p:nvPicPr>
            <p:cNvPr id="40" name="Graphic 39" descr="Radioactive with solid fill">
              <a:extLst>
                <a:ext uri="{FF2B5EF4-FFF2-40B4-BE49-F238E27FC236}">
                  <a16:creationId xmlns:a16="http://schemas.microsoft.com/office/drawing/2014/main" id="{42B35002-13AF-BC41-A039-6634C2EA3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4798" y="4903316"/>
              <a:ext cx="404183" cy="404183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88C6C05-9A61-724E-83CD-20D04CDB1715}"/>
              </a:ext>
            </a:extLst>
          </p:cNvPr>
          <p:cNvSpPr txBox="1"/>
          <p:nvPr/>
        </p:nvSpPr>
        <p:spPr>
          <a:xfrm>
            <a:off x="3848383" y="1840300"/>
            <a:ext cx="4833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latin typeface="Arial"/>
              </a:rPr>
              <a:t>1 in 4 HCFs lacks basic water—facilities serving 1.7 Billion people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D44A7C-BCBB-C149-AFAA-1B805967B09B}"/>
              </a:ext>
            </a:extLst>
          </p:cNvPr>
          <p:cNvSpPr txBox="1"/>
          <p:nvPr/>
        </p:nvSpPr>
        <p:spPr>
          <a:xfrm>
            <a:off x="3848383" y="2786081"/>
            <a:ext cx="5214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latin typeface="Arial"/>
              </a:rPr>
              <a:t>1 in 10 has no sanitation—780 million people use facilities without toilets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AEE2F3-5267-EA47-B7D8-E9F8B0DD95F1}"/>
              </a:ext>
            </a:extLst>
          </p:cNvPr>
          <p:cNvSpPr txBox="1"/>
          <p:nvPr/>
        </p:nvSpPr>
        <p:spPr>
          <a:xfrm>
            <a:off x="3853546" y="3653958"/>
            <a:ext cx="4343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latin typeface="Arial"/>
              </a:rPr>
              <a:t>1 in 2 lacks basic hand hygiene (at points of care and toilets)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B5DAAE-93F7-B74E-9DBB-B8A5EBE8B307}"/>
              </a:ext>
            </a:extLst>
          </p:cNvPr>
          <p:cNvSpPr txBox="1"/>
          <p:nvPr/>
        </p:nvSpPr>
        <p:spPr>
          <a:xfrm>
            <a:off x="3904977" y="4567812"/>
            <a:ext cx="5040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latin typeface="Arial"/>
              </a:rPr>
              <a:t>2 in 5 lack basic waste services (segregation + treatment)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9ABF0F2-3D01-8148-825A-EB1DBD8AC850}"/>
              </a:ext>
            </a:extLst>
          </p:cNvPr>
          <p:cNvGrpSpPr/>
          <p:nvPr/>
        </p:nvGrpSpPr>
        <p:grpSpPr>
          <a:xfrm>
            <a:off x="1818621" y="2774620"/>
            <a:ext cx="1626218" cy="755029"/>
            <a:chOff x="269079" y="3503610"/>
            <a:chExt cx="1626218" cy="755029"/>
          </a:xfrm>
        </p:grpSpPr>
        <p:pic>
          <p:nvPicPr>
            <p:cNvPr id="5" name="Graphic 4" descr="Toilet with solid fill">
              <a:extLst>
                <a:ext uri="{FF2B5EF4-FFF2-40B4-BE49-F238E27FC236}">
                  <a16:creationId xmlns:a16="http://schemas.microsoft.com/office/drawing/2014/main" id="{12289E70-F80A-A54B-A8C4-9AFF2632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9079" y="3519502"/>
              <a:ext cx="365760" cy="365760"/>
            </a:xfrm>
            <a:prstGeom prst="rect">
              <a:avLst/>
            </a:prstGeom>
          </p:spPr>
        </p:pic>
        <p:pic>
          <p:nvPicPr>
            <p:cNvPr id="50" name="Graphic 49" descr="Toilet with solid fill">
              <a:extLst>
                <a:ext uri="{FF2B5EF4-FFF2-40B4-BE49-F238E27FC236}">
                  <a16:creationId xmlns:a16="http://schemas.microsoft.com/office/drawing/2014/main" id="{72FC01E6-C133-0247-9796-A4C238C4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9308" y="3503610"/>
              <a:ext cx="365760" cy="365760"/>
            </a:xfrm>
            <a:prstGeom prst="rect">
              <a:avLst/>
            </a:prstGeom>
          </p:spPr>
        </p:pic>
        <p:pic>
          <p:nvPicPr>
            <p:cNvPr id="51" name="Graphic 50" descr="Toilet with solid fill">
              <a:extLst>
                <a:ext uri="{FF2B5EF4-FFF2-40B4-BE49-F238E27FC236}">
                  <a16:creationId xmlns:a16="http://schemas.microsoft.com/office/drawing/2014/main" id="{90E299D7-F72F-F84B-A6CC-6152A1936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29537" y="3519502"/>
              <a:ext cx="365760" cy="365760"/>
            </a:xfrm>
            <a:prstGeom prst="rect">
              <a:avLst/>
            </a:prstGeom>
          </p:spPr>
        </p:pic>
        <p:pic>
          <p:nvPicPr>
            <p:cNvPr id="52" name="Graphic 51" descr="Toilet with solid fill">
              <a:extLst>
                <a:ext uri="{FF2B5EF4-FFF2-40B4-BE49-F238E27FC236}">
                  <a16:creationId xmlns:a16="http://schemas.microsoft.com/office/drawing/2014/main" id="{08A6AC37-38E1-594F-AD78-B8DB9051E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14422" y="3522635"/>
              <a:ext cx="365760" cy="365760"/>
            </a:xfrm>
            <a:prstGeom prst="rect">
              <a:avLst/>
            </a:prstGeom>
          </p:spPr>
        </p:pic>
        <p:pic>
          <p:nvPicPr>
            <p:cNvPr id="53" name="Graphic 52" descr="Toilet with solid fill">
              <a:extLst>
                <a:ext uri="{FF2B5EF4-FFF2-40B4-BE49-F238E27FC236}">
                  <a16:creationId xmlns:a16="http://schemas.microsoft.com/office/drawing/2014/main" id="{48713D87-6076-9746-9AB0-8579F7A0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4194" y="3533136"/>
              <a:ext cx="365760" cy="365760"/>
            </a:xfrm>
            <a:prstGeom prst="rect">
              <a:avLst/>
            </a:prstGeom>
          </p:spPr>
        </p:pic>
        <p:pic>
          <p:nvPicPr>
            <p:cNvPr id="54" name="Graphic 53" descr="Toilet with solid fill">
              <a:extLst>
                <a:ext uri="{FF2B5EF4-FFF2-40B4-BE49-F238E27FC236}">
                  <a16:creationId xmlns:a16="http://schemas.microsoft.com/office/drawing/2014/main" id="{506CDFA3-BB0F-424D-B835-1293AA902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9079" y="3879245"/>
              <a:ext cx="365760" cy="365760"/>
            </a:xfrm>
            <a:prstGeom prst="rect">
              <a:avLst/>
            </a:prstGeom>
          </p:spPr>
        </p:pic>
        <p:pic>
          <p:nvPicPr>
            <p:cNvPr id="55" name="Graphic 54" descr="Toilet with solid fill">
              <a:extLst>
                <a:ext uri="{FF2B5EF4-FFF2-40B4-BE49-F238E27FC236}">
                  <a16:creationId xmlns:a16="http://schemas.microsoft.com/office/drawing/2014/main" id="{26ACF7A2-1DF5-4A42-B055-9D83F20A8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9308" y="3863353"/>
              <a:ext cx="365760" cy="365760"/>
            </a:xfrm>
            <a:prstGeom prst="rect">
              <a:avLst/>
            </a:prstGeom>
          </p:spPr>
        </p:pic>
        <p:pic>
          <p:nvPicPr>
            <p:cNvPr id="56" name="Graphic 55" descr="Toilet with solid fill">
              <a:extLst>
                <a:ext uri="{FF2B5EF4-FFF2-40B4-BE49-F238E27FC236}">
                  <a16:creationId xmlns:a16="http://schemas.microsoft.com/office/drawing/2014/main" id="{ABDEE888-21F4-8245-8FAB-D048DEF66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29537" y="3879245"/>
              <a:ext cx="365760" cy="365760"/>
            </a:xfrm>
            <a:prstGeom prst="rect">
              <a:avLst/>
            </a:prstGeom>
          </p:spPr>
        </p:pic>
        <p:pic>
          <p:nvPicPr>
            <p:cNvPr id="57" name="Graphic 56" descr="Toilet with solid fill">
              <a:extLst>
                <a:ext uri="{FF2B5EF4-FFF2-40B4-BE49-F238E27FC236}">
                  <a16:creationId xmlns:a16="http://schemas.microsoft.com/office/drawing/2014/main" id="{A7E88CA0-4FE3-B74D-B1B3-188B7E42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14422" y="3882378"/>
              <a:ext cx="365760" cy="365760"/>
            </a:xfrm>
            <a:prstGeom prst="rect">
              <a:avLst/>
            </a:prstGeom>
          </p:spPr>
        </p:pic>
        <p:pic>
          <p:nvPicPr>
            <p:cNvPr id="58" name="Graphic 57" descr="Toilet with solid fill">
              <a:extLst>
                <a:ext uri="{FF2B5EF4-FFF2-40B4-BE49-F238E27FC236}">
                  <a16:creationId xmlns:a16="http://schemas.microsoft.com/office/drawing/2014/main" id="{20025DE2-EE0E-C042-BB96-01859B657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4194" y="3892879"/>
              <a:ext cx="365760" cy="36576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A4C088-2025-7C45-BB52-0EB5A39BF5A1}"/>
              </a:ext>
            </a:extLst>
          </p:cNvPr>
          <p:cNvGrpSpPr/>
          <p:nvPr/>
        </p:nvGrpSpPr>
        <p:grpSpPr>
          <a:xfrm>
            <a:off x="1673198" y="2186648"/>
            <a:ext cx="1906771" cy="548640"/>
            <a:chOff x="85679" y="2734281"/>
            <a:chExt cx="1906771" cy="548640"/>
          </a:xfrm>
        </p:grpSpPr>
        <p:pic>
          <p:nvPicPr>
            <p:cNvPr id="3" name="Graphic 2" descr="Leaky Tap with solid fill">
              <a:extLst>
                <a:ext uri="{FF2B5EF4-FFF2-40B4-BE49-F238E27FC236}">
                  <a16:creationId xmlns:a16="http://schemas.microsoft.com/office/drawing/2014/main" id="{BA278103-43E1-6F46-BFB3-46A74C31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679" y="2734281"/>
              <a:ext cx="548640" cy="547346"/>
            </a:xfrm>
            <a:prstGeom prst="rect">
              <a:avLst/>
            </a:prstGeom>
          </p:spPr>
        </p:pic>
        <p:pic>
          <p:nvPicPr>
            <p:cNvPr id="60" name="Graphic 59" descr="Leaky Tap with solid fill">
              <a:extLst>
                <a:ext uri="{FF2B5EF4-FFF2-40B4-BE49-F238E27FC236}">
                  <a16:creationId xmlns:a16="http://schemas.microsoft.com/office/drawing/2014/main" id="{DD136F08-51F8-1B4C-A820-E139706A4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37957" y="2734281"/>
              <a:ext cx="548640" cy="547346"/>
            </a:xfrm>
            <a:prstGeom prst="rect">
              <a:avLst/>
            </a:prstGeom>
          </p:spPr>
        </p:pic>
        <p:pic>
          <p:nvPicPr>
            <p:cNvPr id="61" name="Graphic 60" descr="Leaky Tap with solid fill">
              <a:extLst>
                <a:ext uri="{FF2B5EF4-FFF2-40B4-BE49-F238E27FC236}">
                  <a16:creationId xmlns:a16="http://schemas.microsoft.com/office/drawing/2014/main" id="{DF9189F7-71F5-C34C-983A-C81D4424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90235" y="2734281"/>
              <a:ext cx="548640" cy="547346"/>
            </a:xfrm>
            <a:prstGeom prst="rect">
              <a:avLst/>
            </a:prstGeom>
          </p:spPr>
        </p:pic>
        <p:pic>
          <p:nvPicPr>
            <p:cNvPr id="62" name="Graphic 61" descr="Leaky Tap with solid fill">
              <a:extLst>
                <a:ext uri="{FF2B5EF4-FFF2-40B4-BE49-F238E27FC236}">
                  <a16:creationId xmlns:a16="http://schemas.microsoft.com/office/drawing/2014/main" id="{C1864521-C6FD-B544-951A-5DB951A37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42513" y="2734281"/>
              <a:ext cx="549937" cy="54864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66013B0-1959-4B6E-8EE4-BB960A7DD542}"/>
              </a:ext>
            </a:extLst>
          </p:cNvPr>
          <p:cNvSpPr/>
          <p:nvPr/>
        </p:nvSpPr>
        <p:spPr>
          <a:xfrm>
            <a:off x="1524001" y="6307266"/>
            <a:ext cx="9143999" cy="55908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C442E-AC18-4D5A-B55A-A6B6114C79A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393" y="6396352"/>
            <a:ext cx="1533147" cy="371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D2EB4-14B5-4FCC-A229-6D0E1651401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656" y="6169856"/>
            <a:ext cx="2355888" cy="827500"/>
          </a:xfrm>
          <a:prstGeom prst="rect">
            <a:avLst/>
          </a:prstGeom>
        </p:spPr>
      </p:pic>
      <p:pic>
        <p:nvPicPr>
          <p:cNvPr id="1026" name="Picture 2" descr="Progress on WASH in health care facilities 2000-2021: Special focus on WASH and infection prevention and control">
            <a:extLst>
              <a:ext uri="{FF2B5EF4-FFF2-40B4-BE49-F238E27FC236}">
                <a16:creationId xmlns:a16="http://schemas.microsoft.com/office/drawing/2014/main" id="{CB2D912C-410E-4FB1-901A-81DDF0F49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00" y="811666"/>
            <a:ext cx="1546846" cy="21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E7C36E8-EDDD-4BFA-AA9E-923A7123EC79}"/>
              </a:ext>
            </a:extLst>
          </p:cNvPr>
          <p:cNvSpPr txBox="1"/>
          <p:nvPr/>
        </p:nvSpPr>
        <p:spPr>
          <a:xfrm>
            <a:off x="3723764" y="5426410"/>
            <a:ext cx="6697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latin typeface="Arial"/>
              </a:rPr>
              <a:t>1 billion served by facilities without reliable energy</a:t>
            </a:r>
          </a:p>
        </p:txBody>
      </p:sp>
      <p:pic>
        <p:nvPicPr>
          <p:cNvPr id="59" name="Graphic 58" descr="Radioactive with solid fill">
            <a:extLst>
              <a:ext uri="{FF2B5EF4-FFF2-40B4-BE49-F238E27FC236}">
                <a16:creationId xmlns:a16="http://schemas.microsoft.com/office/drawing/2014/main" id="{40CC9E82-8AFE-4717-B6CD-C79D8200B5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2532" y="4557926"/>
            <a:ext cx="529078" cy="393765"/>
          </a:xfrm>
          <a:prstGeom prst="rect">
            <a:avLst/>
          </a:prstGeom>
        </p:spPr>
      </p:pic>
      <p:pic>
        <p:nvPicPr>
          <p:cNvPr id="63" name="Graphic 62" descr="Radioactive with solid fill">
            <a:extLst>
              <a:ext uri="{FF2B5EF4-FFF2-40B4-BE49-F238E27FC236}">
                <a16:creationId xmlns:a16="http://schemas.microsoft.com/office/drawing/2014/main" id="{428ADD8A-D771-4073-B22D-21D7CFDAA8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61902" y="4557926"/>
            <a:ext cx="543075" cy="40418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18E6B63-9565-4A7C-BAC3-DE7E122A2F91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10" y="2990181"/>
            <a:ext cx="1484543" cy="2317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CCDED-000E-4E40-93E5-7B630AA8B2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8559" y="5352621"/>
            <a:ext cx="369006" cy="4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9">
            <a:extLst>
              <a:ext uri="{FF2B5EF4-FFF2-40B4-BE49-F238E27FC236}">
                <a16:creationId xmlns:a16="http://schemas.microsoft.com/office/drawing/2014/main" id="{2C13A4B2-F202-464D-A99F-E22E84F8BA80}"/>
              </a:ext>
            </a:extLst>
          </p:cNvPr>
          <p:cNvSpPr/>
          <p:nvPr/>
        </p:nvSpPr>
        <p:spPr>
          <a:xfrm>
            <a:off x="2009395" y="149406"/>
            <a:ext cx="807414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defRPr sz="1800"/>
            </a:pPr>
            <a:r>
              <a:rPr lang="en-US" sz="3600" b="1" spc="-8" dirty="0">
                <a:solidFill>
                  <a:srgbClr val="009CDE"/>
                </a:solidFill>
                <a:latin typeface="Ebrima"/>
                <a:ea typeface="Arial" charset="0"/>
                <a:cs typeface="Arial" charset="0"/>
                <a:sym typeface="Montserrat-Regular"/>
              </a:rPr>
              <a:t>Large inequities; including between hospitals and primary care facilities</a:t>
            </a:r>
            <a:endParaRPr sz="3600" b="1" spc="-8" dirty="0">
              <a:solidFill>
                <a:srgbClr val="009CDE"/>
              </a:solidFill>
              <a:latin typeface="Ebrima"/>
              <a:ea typeface="Arial" charset="0"/>
              <a:cs typeface="Arial" charset="0"/>
              <a:sym typeface="Montserrat-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35D119-9D7D-4DE3-90E3-F96DEAAB76E5}"/>
              </a:ext>
            </a:extLst>
          </p:cNvPr>
          <p:cNvSpPr/>
          <p:nvPr/>
        </p:nvSpPr>
        <p:spPr>
          <a:xfrm>
            <a:off x="1524001" y="6307266"/>
            <a:ext cx="9143999" cy="55908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5F194F-F723-4DAF-9BF1-77462491BF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393" y="6396352"/>
            <a:ext cx="1533147" cy="371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9DF780-3626-4B60-8213-2C384F7ED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656" y="6169856"/>
            <a:ext cx="2355888" cy="82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8AB33-C41D-4996-803B-C550B23F0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60" y="2169563"/>
            <a:ext cx="6884768" cy="4093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ABD3D9-9311-4541-A93B-F6269DEC5328}"/>
              </a:ext>
            </a:extLst>
          </p:cNvPr>
          <p:cNvSpPr txBox="1"/>
          <p:nvPr/>
        </p:nvSpPr>
        <p:spPr>
          <a:xfrm>
            <a:off x="2009395" y="1483427"/>
            <a:ext cx="739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Cleaning services worse in primary care facilities, regardless of the country income level.  </a:t>
            </a:r>
          </a:p>
        </p:txBody>
      </p:sp>
    </p:spTree>
    <p:extLst>
      <p:ext uri="{BB962C8B-B14F-4D97-AF65-F5344CB8AC3E}">
        <p14:creationId xmlns:p14="http://schemas.microsoft.com/office/powerpoint/2010/main" val="24685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946335" y="1524070"/>
            <a:ext cx="4952915" cy="4767021"/>
          </a:xfrm>
          <a:prstGeom prst="rect">
            <a:avLst/>
          </a:prstGeom>
          <a:noFill/>
          <a:ln>
            <a:noFill/>
          </a:ln>
        </p:spPr>
        <p:txBody>
          <a:bodyPr wrap="square" lIns="86179" tIns="43090" rIns="86179" bIns="4309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defTabSz="781903" fontAlgn="base">
              <a:spcBef>
                <a:spcPct val="0"/>
              </a:spcBef>
              <a:spcAft>
                <a:spcPts val="1131"/>
              </a:spcAft>
            </a:pPr>
            <a:r>
              <a:rPr lang="en-GB" sz="1885" dirty="0">
                <a:solidFill>
                  <a:srgbClr val="09164D"/>
                </a:solidFill>
                <a:latin typeface="Arial"/>
              </a:rPr>
              <a:t>Calls for ALL Member States to:</a:t>
            </a:r>
          </a:p>
          <a:p>
            <a:pPr marL="323268" indent="-323268" defTabSz="781903" fontAlgn="base">
              <a:spcBef>
                <a:spcPct val="0"/>
              </a:spcBef>
              <a:spcAft>
                <a:spcPts val="1131"/>
              </a:spcAft>
              <a:buFont typeface="Arial" panose="020B0604020202020204" pitchFamily="34" charset="0"/>
              <a:buChar char="•"/>
            </a:pPr>
            <a:r>
              <a:rPr lang="en-GB" sz="1602" dirty="0">
                <a:solidFill>
                  <a:srgbClr val="09164D"/>
                </a:solidFill>
                <a:latin typeface="Arial"/>
              </a:rPr>
              <a:t>Establish national roadmap, targets and implement </a:t>
            </a:r>
            <a:r>
              <a:rPr lang="en-GB" sz="1602" b="1" dirty="0">
                <a:solidFill>
                  <a:srgbClr val="09164D"/>
                </a:solidFill>
                <a:latin typeface="Arial"/>
              </a:rPr>
              <a:t>WASH in HCF and infection prevention and control (IPC) </a:t>
            </a:r>
            <a:r>
              <a:rPr lang="en-GB" sz="1602" dirty="0">
                <a:solidFill>
                  <a:srgbClr val="09164D"/>
                </a:solidFill>
                <a:latin typeface="Arial"/>
              </a:rPr>
              <a:t>standards</a:t>
            </a:r>
          </a:p>
          <a:p>
            <a:pPr marL="323268" indent="-323268" defTabSz="781903" fontAlgn="base">
              <a:spcBef>
                <a:spcPct val="0"/>
              </a:spcBef>
              <a:spcAft>
                <a:spcPts val="1131"/>
              </a:spcAft>
              <a:buFont typeface="Arial" panose="020B0604020202020204" pitchFamily="34" charset="0"/>
              <a:buChar char="•"/>
            </a:pPr>
            <a:r>
              <a:rPr lang="en-GB" sz="1602" dirty="0">
                <a:solidFill>
                  <a:srgbClr val="09164D"/>
                </a:solidFill>
                <a:latin typeface="Arial"/>
              </a:rPr>
              <a:t>Integrate </a:t>
            </a:r>
            <a:r>
              <a:rPr lang="en-GB" sz="1602" b="1" dirty="0">
                <a:solidFill>
                  <a:srgbClr val="09164D"/>
                </a:solidFill>
                <a:latin typeface="Arial"/>
              </a:rPr>
              <a:t>WASH and IPC standards </a:t>
            </a:r>
            <a:r>
              <a:rPr lang="en-GB" sz="1602" dirty="0">
                <a:solidFill>
                  <a:srgbClr val="09164D"/>
                </a:solidFill>
                <a:latin typeface="Arial"/>
              </a:rPr>
              <a:t>and indicators into health programming and monitoring</a:t>
            </a:r>
          </a:p>
          <a:p>
            <a:pPr marL="323268" indent="-323268" defTabSz="781903" fontAlgn="base">
              <a:spcBef>
                <a:spcPct val="0"/>
              </a:spcBef>
              <a:spcAft>
                <a:spcPts val="1131"/>
              </a:spcAft>
              <a:buFont typeface="Arial" panose="020B0604020202020204" pitchFamily="34" charset="0"/>
              <a:buChar char="•"/>
            </a:pPr>
            <a:r>
              <a:rPr lang="en-GB" sz="1602" dirty="0">
                <a:solidFill>
                  <a:srgbClr val="09164D"/>
                </a:solidFill>
                <a:latin typeface="Arial"/>
              </a:rPr>
              <a:t>Address inequities, especially in primary health care facilities and facilities where births occur</a:t>
            </a:r>
          </a:p>
          <a:p>
            <a:pPr marL="323268" indent="-323268" defTabSz="781903" fontAlgn="base">
              <a:spcBef>
                <a:spcPct val="0"/>
              </a:spcBef>
              <a:spcAft>
                <a:spcPts val="2263"/>
              </a:spcAft>
              <a:buFont typeface="Arial" panose="020B0604020202020204" pitchFamily="34" charset="0"/>
              <a:buChar char="•"/>
            </a:pPr>
            <a:r>
              <a:rPr lang="en-GB" sz="1602" b="1" dirty="0">
                <a:solidFill>
                  <a:srgbClr val="09164D"/>
                </a:solidFill>
                <a:latin typeface="Arial"/>
              </a:rPr>
              <a:t>Increase domestic funding </a:t>
            </a:r>
            <a:r>
              <a:rPr lang="en-GB" sz="1602" dirty="0">
                <a:solidFill>
                  <a:srgbClr val="09164D"/>
                </a:solidFill>
                <a:latin typeface="Arial"/>
              </a:rPr>
              <a:t>for WASH in HCF</a:t>
            </a:r>
          </a:p>
          <a:p>
            <a:pPr marL="0" indent="0" defTabSz="781903" fontAlgn="base">
              <a:spcBef>
                <a:spcPct val="0"/>
              </a:spcBef>
              <a:spcAft>
                <a:spcPts val="1131"/>
              </a:spcAft>
            </a:pPr>
            <a:r>
              <a:rPr lang="en-GB" sz="1885" dirty="0">
                <a:solidFill>
                  <a:srgbClr val="09164D"/>
                </a:solidFill>
                <a:latin typeface="Arial"/>
              </a:rPr>
              <a:t>Calls for the WHO Director General to:</a:t>
            </a:r>
          </a:p>
          <a:p>
            <a:pPr marL="323268" indent="-323268" defTabSz="781903" fontAlgn="base">
              <a:spcBef>
                <a:spcPct val="0"/>
              </a:spcBef>
              <a:spcAft>
                <a:spcPts val="1131"/>
              </a:spcAft>
              <a:buFont typeface="Arial" panose="020B0604020202020204" pitchFamily="34" charset="0"/>
              <a:buChar char="•"/>
            </a:pPr>
            <a:r>
              <a:rPr lang="en-GB" sz="1602" dirty="0">
                <a:solidFill>
                  <a:srgbClr val="09164D"/>
                </a:solidFill>
                <a:latin typeface="Arial"/>
              </a:rPr>
              <a:t>Provide leadership, technical guidance and regularly report on status</a:t>
            </a:r>
          </a:p>
          <a:p>
            <a:pPr marL="323268" indent="-323268" defTabSz="781903" fontAlgn="base">
              <a:spcBef>
                <a:spcPct val="0"/>
              </a:spcBef>
              <a:spcAft>
                <a:spcPts val="1131"/>
              </a:spcAft>
              <a:buFont typeface="Arial" panose="020B0604020202020204" pitchFamily="34" charset="0"/>
              <a:buChar char="•"/>
            </a:pPr>
            <a:r>
              <a:rPr lang="en-GB" sz="1602" dirty="0">
                <a:solidFill>
                  <a:srgbClr val="09164D"/>
                </a:solidFill>
                <a:latin typeface="Arial"/>
              </a:rPr>
              <a:t>Mobilize partners and investments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05F13-F109-49C2-BEDB-ADA3A314FF94}"/>
              </a:ext>
            </a:extLst>
          </p:cNvPr>
          <p:cNvSpPr txBox="1"/>
          <p:nvPr/>
        </p:nvSpPr>
        <p:spPr>
          <a:xfrm>
            <a:off x="6637960" y="5803790"/>
            <a:ext cx="344836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1903" rtl="1" fontAlgn="base">
              <a:spcBef>
                <a:spcPct val="0"/>
              </a:spcBef>
              <a:spcAft>
                <a:spcPct val="0"/>
              </a:spcAft>
            </a:pPr>
            <a:r>
              <a:rPr lang="en-GB" sz="1320" dirty="0">
                <a:solidFill>
                  <a:srgbClr val="000066"/>
                </a:solidFill>
                <a:latin typeface="Arial" charset="0"/>
                <a:cs typeface="Arial" charset="0"/>
              </a:rPr>
              <a:t>Available at</a:t>
            </a:r>
          </a:p>
          <a:p>
            <a:pPr defTabSz="781903" rtl="1" fontAlgn="base">
              <a:spcBef>
                <a:spcPct val="0"/>
              </a:spcBef>
              <a:spcAft>
                <a:spcPct val="0"/>
              </a:spcAft>
            </a:pPr>
            <a:r>
              <a:rPr lang="en-GB" sz="1320" dirty="0">
                <a:solidFill>
                  <a:srgbClr val="000066"/>
                </a:solidFill>
                <a:latin typeface="Arial" charset="0"/>
                <a:cs typeface="Arial" charset="0"/>
                <a:hlinkClick r:id="rId3"/>
              </a:rPr>
              <a:t>http://apps.who.int/gb/ebwha/pdf_files/WHA72/A72_R7-en.pdf</a:t>
            </a:r>
            <a:endParaRPr lang="en-GB" sz="132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EFFCD-5735-2D4C-B3B9-F14DD8D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1903" rtl="1" fontAlgn="base">
              <a:spcBef>
                <a:spcPct val="0"/>
              </a:spcBef>
              <a:spcAft>
                <a:spcPct val="0"/>
              </a:spcAft>
            </a:pPr>
            <a:fld id="{A74CE0EA-F3B5-4684-BA10-C594598FDB9C}" type="slidenum">
              <a:rPr lang="en-GB">
                <a:solidFill>
                  <a:prstClr val="black"/>
                </a:solidFill>
                <a:latin typeface="Arial"/>
              </a:rPr>
              <a:pPr defTabSz="781903" rtl="1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CFA15-A0FD-9549-8395-E315E0547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659" y="1228462"/>
            <a:ext cx="3343872" cy="3108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3D1E7C-40E7-4F70-9A42-A3C8A9C8B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9563">
            <a:off x="7224544" y="3229140"/>
            <a:ext cx="3161776" cy="2216159"/>
          </a:xfrm>
          <a:custGeom>
            <a:avLst/>
            <a:gdLst>
              <a:gd name="connsiteX0" fmla="*/ 0 w 3161776"/>
              <a:gd name="connsiteY0" fmla="*/ 0 h 2216159"/>
              <a:gd name="connsiteX1" fmla="*/ 558580 w 3161776"/>
              <a:gd name="connsiteY1" fmla="*/ 0 h 2216159"/>
              <a:gd name="connsiteX2" fmla="*/ 990690 w 3161776"/>
              <a:gd name="connsiteY2" fmla="*/ 0 h 2216159"/>
              <a:gd name="connsiteX3" fmla="*/ 1422799 w 3161776"/>
              <a:gd name="connsiteY3" fmla="*/ 0 h 2216159"/>
              <a:gd name="connsiteX4" fmla="*/ 1854909 w 3161776"/>
              <a:gd name="connsiteY4" fmla="*/ 0 h 2216159"/>
              <a:gd name="connsiteX5" fmla="*/ 2381871 w 3161776"/>
              <a:gd name="connsiteY5" fmla="*/ 0 h 2216159"/>
              <a:gd name="connsiteX6" fmla="*/ 3161776 w 3161776"/>
              <a:gd name="connsiteY6" fmla="*/ 0 h 2216159"/>
              <a:gd name="connsiteX7" fmla="*/ 3161776 w 3161776"/>
              <a:gd name="connsiteY7" fmla="*/ 554040 h 2216159"/>
              <a:gd name="connsiteX8" fmla="*/ 3161776 w 3161776"/>
              <a:gd name="connsiteY8" fmla="*/ 1063756 h 2216159"/>
              <a:gd name="connsiteX9" fmla="*/ 3161776 w 3161776"/>
              <a:gd name="connsiteY9" fmla="*/ 1617796 h 2216159"/>
              <a:gd name="connsiteX10" fmla="*/ 3161776 w 3161776"/>
              <a:gd name="connsiteY10" fmla="*/ 2216159 h 2216159"/>
              <a:gd name="connsiteX11" fmla="*/ 2603196 w 3161776"/>
              <a:gd name="connsiteY11" fmla="*/ 2216159 h 2216159"/>
              <a:gd name="connsiteX12" fmla="*/ 2076233 w 3161776"/>
              <a:gd name="connsiteY12" fmla="*/ 2216159 h 2216159"/>
              <a:gd name="connsiteX13" fmla="*/ 1486035 w 3161776"/>
              <a:gd name="connsiteY13" fmla="*/ 2216159 h 2216159"/>
              <a:gd name="connsiteX14" fmla="*/ 927454 w 3161776"/>
              <a:gd name="connsiteY14" fmla="*/ 2216159 h 2216159"/>
              <a:gd name="connsiteX15" fmla="*/ 0 w 3161776"/>
              <a:gd name="connsiteY15" fmla="*/ 2216159 h 2216159"/>
              <a:gd name="connsiteX16" fmla="*/ 0 w 3161776"/>
              <a:gd name="connsiteY16" fmla="*/ 1728604 h 2216159"/>
              <a:gd name="connsiteX17" fmla="*/ 0 w 3161776"/>
              <a:gd name="connsiteY17" fmla="*/ 1130241 h 2216159"/>
              <a:gd name="connsiteX18" fmla="*/ 0 w 3161776"/>
              <a:gd name="connsiteY18" fmla="*/ 620525 h 2216159"/>
              <a:gd name="connsiteX19" fmla="*/ 0 w 3161776"/>
              <a:gd name="connsiteY19" fmla="*/ 0 h 221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61776" h="2216159" fill="none" extrusionOk="0">
                <a:moveTo>
                  <a:pt x="0" y="0"/>
                </a:moveTo>
                <a:cubicBezTo>
                  <a:pt x="151559" y="-27733"/>
                  <a:pt x="325512" y="19407"/>
                  <a:pt x="558580" y="0"/>
                </a:cubicBezTo>
                <a:cubicBezTo>
                  <a:pt x="791648" y="-19407"/>
                  <a:pt x="903284" y="26259"/>
                  <a:pt x="990690" y="0"/>
                </a:cubicBezTo>
                <a:cubicBezTo>
                  <a:pt x="1078096" y="-26259"/>
                  <a:pt x="1245036" y="6431"/>
                  <a:pt x="1422799" y="0"/>
                </a:cubicBezTo>
                <a:cubicBezTo>
                  <a:pt x="1600562" y="-6431"/>
                  <a:pt x="1657227" y="47610"/>
                  <a:pt x="1854909" y="0"/>
                </a:cubicBezTo>
                <a:cubicBezTo>
                  <a:pt x="2052591" y="-47610"/>
                  <a:pt x="2190736" y="23506"/>
                  <a:pt x="2381871" y="0"/>
                </a:cubicBezTo>
                <a:cubicBezTo>
                  <a:pt x="2573006" y="-23506"/>
                  <a:pt x="2814704" y="81635"/>
                  <a:pt x="3161776" y="0"/>
                </a:cubicBezTo>
                <a:cubicBezTo>
                  <a:pt x="3218404" y="226855"/>
                  <a:pt x="3100431" y="416914"/>
                  <a:pt x="3161776" y="554040"/>
                </a:cubicBezTo>
                <a:cubicBezTo>
                  <a:pt x="3223121" y="691166"/>
                  <a:pt x="3157624" y="894822"/>
                  <a:pt x="3161776" y="1063756"/>
                </a:cubicBezTo>
                <a:cubicBezTo>
                  <a:pt x="3165928" y="1232690"/>
                  <a:pt x="3153854" y="1358467"/>
                  <a:pt x="3161776" y="1617796"/>
                </a:cubicBezTo>
                <a:cubicBezTo>
                  <a:pt x="3169698" y="1877125"/>
                  <a:pt x="3090865" y="2010136"/>
                  <a:pt x="3161776" y="2216159"/>
                </a:cubicBezTo>
                <a:cubicBezTo>
                  <a:pt x="3044401" y="2227513"/>
                  <a:pt x="2859244" y="2209108"/>
                  <a:pt x="2603196" y="2216159"/>
                </a:cubicBezTo>
                <a:cubicBezTo>
                  <a:pt x="2347148" y="2223210"/>
                  <a:pt x="2288227" y="2164347"/>
                  <a:pt x="2076233" y="2216159"/>
                </a:cubicBezTo>
                <a:cubicBezTo>
                  <a:pt x="1864239" y="2267971"/>
                  <a:pt x="1629254" y="2163125"/>
                  <a:pt x="1486035" y="2216159"/>
                </a:cubicBezTo>
                <a:cubicBezTo>
                  <a:pt x="1342816" y="2269193"/>
                  <a:pt x="1104074" y="2211283"/>
                  <a:pt x="927454" y="2216159"/>
                </a:cubicBezTo>
                <a:cubicBezTo>
                  <a:pt x="750834" y="2221035"/>
                  <a:pt x="280891" y="2122336"/>
                  <a:pt x="0" y="2216159"/>
                </a:cubicBezTo>
                <a:cubicBezTo>
                  <a:pt x="-58176" y="2076952"/>
                  <a:pt x="14328" y="1852041"/>
                  <a:pt x="0" y="1728604"/>
                </a:cubicBezTo>
                <a:cubicBezTo>
                  <a:pt x="-14328" y="1605168"/>
                  <a:pt x="65020" y="1259164"/>
                  <a:pt x="0" y="1130241"/>
                </a:cubicBezTo>
                <a:cubicBezTo>
                  <a:pt x="-65020" y="1001318"/>
                  <a:pt x="59888" y="833850"/>
                  <a:pt x="0" y="620525"/>
                </a:cubicBezTo>
                <a:cubicBezTo>
                  <a:pt x="-59888" y="407200"/>
                  <a:pt x="50255" y="170272"/>
                  <a:pt x="0" y="0"/>
                </a:cubicBezTo>
                <a:close/>
              </a:path>
              <a:path w="3161776" h="2216159" stroke="0" extrusionOk="0">
                <a:moveTo>
                  <a:pt x="0" y="0"/>
                </a:moveTo>
                <a:cubicBezTo>
                  <a:pt x="163279" y="-48037"/>
                  <a:pt x="311317" y="58557"/>
                  <a:pt x="526963" y="0"/>
                </a:cubicBezTo>
                <a:cubicBezTo>
                  <a:pt x="742609" y="-58557"/>
                  <a:pt x="768317" y="5796"/>
                  <a:pt x="959072" y="0"/>
                </a:cubicBezTo>
                <a:cubicBezTo>
                  <a:pt x="1149827" y="-5796"/>
                  <a:pt x="1216356" y="14252"/>
                  <a:pt x="1391181" y="0"/>
                </a:cubicBezTo>
                <a:cubicBezTo>
                  <a:pt x="1566006" y="-14252"/>
                  <a:pt x="1696047" y="37635"/>
                  <a:pt x="1823291" y="0"/>
                </a:cubicBezTo>
                <a:cubicBezTo>
                  <a:pt x="1950535" y="-37635"/>
                  <a:pt x="2084260" y="2646"/>
                  <a:pt x="2287018" y="0"/>
                </a:cubicBezTo>
                <a:cubicBezTo>
                  <a:pt x="2489776" y="-2646"/>
                  <a:pt x="2796030" y="27899"/>
                  <a:pt x="3161776" y="0"/>
                </a:cubicBezTo>
                <a:cubicBezTo>
                  <a:pt x="3180497" y="199054"/>
                  <a:pt x="3110207" y="401772"/>
                  <a:pt x="3161776" y="509717"/>
                </a:cubicBezTo>
                <a:cubicBezTo>
                  <a:pt x="3213345" y="617662"/>
                  <a:pt x="3105709" y="828008"/>
                  <a:pt x="3161776" y="1019433"/>
                </a:cubicBezTo>
                <a:cubicBezTo>
                  <a:pt x="3217843" y="1210858"/>
                  <a:pt x="3150086" y="1370696"/>
                  <a:pt x="3161776" y="1506988"/>
                </a:cubicBezTo>
                <a:cubicBezTo>
                  <a:pt x="3173466" y="1643281"/>
                  <a:pt x="3080682" y="2053564"/>
                  <a:pt x="3161776" y="2216159"/>
                </a:cubicBezTo>
                <a:cubicBezTo>
                  <a:pt x="3053891" y="2216879"/>
                  <a:pt x="2869323" y="2167907"/>
                  <a:pt x="2698049" y="2216159"/>
                </a:cubicBezTo>
                <a:cubicBezTo>
                  <a:pt x="2526775" y="2264411"/>
                  <a:pt x="2434915" y="2174621"/>
                  <a:pt x="2202704" y="2216159"/>
                </a:cubicBezTo>
                <a:cubicBezTo>
                  <a:pt x="1970494" y="2257697"/>
                  <a:pt x="1899507" y="2161882"/>
                  <a:pt x="1738977" y="2216159"/>
                </a:cubicBezTo>
                <a:cubicBezTo>
                  <a:pt x="1578447" y="2270436"/>
                  <a:pt x="1411085" y="2175769"/>
                  <a:pt x="1212014" y="2216159"/>
                </a:cubicBezTo>
                <a:cubicBezTo>
                  <a:pt x="1012943" y="2256549"/>
                  <a:pt x="912434" y="2156754"/>
                  <a:pt x="653434" y="2216159"/>
                </a:cubicBezTo>
                <a:cubicBezTo>
                  <a:pt x="394434" y="2275564"/>
                  <a:pt x="177051" y="2156596"/>
                  <a:pt x="0" y="2216159"/>
                </a:cubicBezTo>
                <a:cubicBezTo>
                  <a:pt x="-34974" y="2078383"/>
                  <a:pt x="16675" y="1835626"/>
                  <a:pt x="0" y="1617796"/>
                </a:cubicBezTo>
                <a:cubicBezTo>
                  <a:pt x="-16675" y="1399966"/>
                  <a:pt x="18156" y="1261207"/>
                  <a:pt x="0" y="1108080"/>
                </a:cubicBezTo>
                <a:cubicBezTo>
                  <a:pt x="-18156" y="954953"/>
                  <a:pt x="66321" y="688311"/>
                  <a:pt x="0" y="509717"/>
                </a:cubicBezTo>
                <a:cubicBezTo>
                  <a:pt x="-66321" y="331123"/>
                  <a:pt x="30518" y="13399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81889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93664" y="250066"/>
            <a:ext cx="8139991" cy="7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19" tIns="43059" rIns="86119" bIns="43059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819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651" b="1" dirty="0">
                <a:solidFill>
                  <a:srgbClr val="009CDE"/>
                </a:solidFill>
                <a:latin typeface="Ebrima"/>
                <a:cs typeface="Arial" charset="0"/>
              </a:rPr>
              <a:t>All countries committed to greater investments and action for WASH in health care facilities: </a:t>
            </a:r>
            <a:r>
              <a:rPr lang="en-GB" altLang="en-US" sz="2200" b="1" i="1" dirty="0">
                <a:solidFill>
                  <a:srgbClr val="009CDE"/>
                </a:solidFill>
                <a:latin typeface="Ebrima"/>
                <a:cs typeface="Arial" charset="0"/>
              </a:rPr>
              <a:t>World Health Assembly Resolution 72.7 (2019)</a:t>
            </a:r>
          </a:p>
        </p:txBody>
      </p:sp>
    </p:spTree>
    <p:extLst>
      <p:ext uri="{BB962C8B-B14F-4D97-AF65-F5344CB8AC3E}">
        <p14:creationId xmlns:p14="http://schemas.microsoft.com/office/powerpoint/2010/main" val="33735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08428" y="3145672"/>
            <a:ext cx="391578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70">
              <a:lnSpc>
                <a:spcPts val="4950"/>
              </a:lnSpc>
              <a:defRPr sz="1800"/>
            </a:pPr>
            <a:r>
              <a:rPr lang="en-US" sz="4800" b="1" dirty="0">
                <a:solidFill>
                  <a:srgbClr val="009CDE"/>
                </a:solidFill>
                <a:latin typeface="Ebrima"/>
              </a:rPr>
              <a:t>US$ 2.9–4.8B</a:t>
            </a:r>
            <a:endParaRPr lang="en-US" sz="4800" b="1" dirty="0">
              <a:solidFill>
                <a:srgbClr val="009CDE"/>
              </a:solidFill>
              <a:latin typeface="Ebrima"/>
              <a:ea typeface="Arial" charset="0"/>
              <a:cs typeface="Arial" charset="0"/>
            </a:endParaRPr>
          </a:p>
        </p:txBody>
      </p:sp>
      <p:sp>
        <p:nvSpPr>
          <p:cNvPr id="15" name="Shape 95"/>
          <p:cNvSpPr/>
          <p:nvPr/>
        </p:nvSpPr>
        <p:spPr>
          <a:xfrm>
            <a:off x="1899911" y="4090468"/>
            <a:ext cx="367357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>
                <a:solidFill>
                  <a:srgbClr val="009CDE"/>
                </a:solidFill>
                <a:latin typeface="Ebrima"/>
                <a:ea typeface="Arial" charset="0"/>
                <a:cs typeface="Arial" charset="0"/>
              </a:rPr>
              <a:t>more in capital investment,</a:t>
            </a:r>
            <a:br>
              <a:rPr lang="en-US" sz="2400" dirty="0">
                <a:solidFill>
                  <a:prstClr val="black"/>
                </a:solidFill>
                <a:latin typeface="Ebrima"/>
                <a:ea typeface="Arial" charset="0"/>
                <a:cs typeface="Arial" charset="0"/>
              </a:rPr>
            </a:br>
            <a:r>
              <a:rPr lang="en-US" sz="2400" dirty="0">
                <a:solidFill>
                  <a:prstClr val="black"/>
                </a:solidFill>
                <a:latin typeface="Ebrima"/>
                <a:ea typeface="Arial" charset="0"/>
                <a:cs typeface="Arial" charset="0"/>
              </a:rPr>
              <a:t>equal to </a:t>
            </a:r>
            <a:r>
              <a:rPr lang="en-US" sz="2400" b="1" dirty="0">
                <a:solidFill>
                  <a:prstClr val="black"/>
                </a:solidFill>
                <a:latin typeface="Ebrima"/>
                <a:ea typeface="Arial" charset="0"/>
                <a:cs typeface="Arial" charset="0"/>
              </a:rPr>
              <a:t>US$ 2.43–3.99</a:t>
            </a:r>
            <a:r>
              <a:rPr lang="en-US" sz="2400" b="1" dirty="0">
                <a:solidFill>
                  <a:srgbClr val="009CDE"/>
                </a:solidFill>
                <a:latin typeface="Ebrima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Ebrima"/>
                <a:ea typeface="Arial" charset="0"/>
                <a:cs typeface="Arial" charset="0"/>
              </a:rPr>
              <a:t>per capita</a:t>
            </a:r>
            <a:endParaRPr lang="en-US" sz="2400" dirty="0">
              <a:solidFill>
                <a:prstClr val="black"/>
              </a:solidFill>
              <a:latin typeface="Ebrima"/>
              <a:ea typeface="Arial" charset="0"/>
              <a:cs typeface="Arial" charset="0"/>
              <a:sym typeface="Univers LT Std 55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1977" y="3145671"/>
            <a:ext cx="3995057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70">
              <a:lnSpc>
                <a:spcPts val="4950"/>
              </a:lnSpc>
              <a:defRPr sz="1800"/>
            </a:pPr>
            <a:r>
              <a:rPr lang="en-US" sz="4800" b="1" dirty="0">
                <a:solidFill>
                  <a:srgbClr val="009CDE"/>
                </a:solidFill>
                <a:latin typeface="Ebrima"/>
              </a:rPr>
              <a:t>US$ 3.6–4.8B</a:t>
            </a:r>
            <a:endParaRPr lang="en-US" sz="4800" b="1" dirty="0">
              <a:solidFill>
                <a:srgbClr val="009CDE"/>
              </a:solidFill>
              <a:latin typeface="Ebrima"/>
              <a:ea typeface="Arial" charset="0"/>
              <a:cs typeface="Arial" charset="0"/>
            </a:endParaRPr>
          </a:p>
        </p:txBody>
      </p:sp>
      <p:sp>
        <p:nvSpPr>
          <p:cNvPr id="17" name="Shape 95"/>
          <p:cNvSpPr/>
          <p:nvPr/>
        </p:nvSpPr>
        <p:spPr>
          <a:xfrm>
            <a:off x="6588804" y="4090468"/>
            <a:ext cx="379784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>
                <a:solidFill>
                  <a:srgbClr val="009CDE"/>
                </a:solidFill>
                <a:latin typeface="Ebrima"/>
              </a:rPr>
              <a:t>more in recurrent spending,</a:t>
            </a:r>
            <a:br>
              <a:rPr lang="en-US" sz="2400" dirty="0">
                <a:solidFill>
                  <a:srgbClr val="009CDE"/>
                </a:solidFill>
                <a:latin typeface="Ebrima"/>
              </a:rPr>
            </a:br>
            <a:r>
              <a:rPr lang="en-US" sz="2400" dirty="0">
                <a:solidFill>
                  <a:prstClr val="black"/>
                </a:solidFill>
                <a:latin typeface="Ebrima"/>
              </a:rPr>
              <a:t>equal to </a:t>
            </a:r>
            <a:r>
              <a:rPr lang="en-US" sz="2400" b="1" dirty="0">
                <a:solidFill>
                  <a:prstClr val="black"/>
                </a:solidFill>
                <a:latin typeface="Ebrima"/>
              </a:rPr>
              <a:t>US$ 2.99–3.89</a:t>
            </a:r>
            <a:br>
              <a:rPr lang="en-US" sz="2400" b="1" dirty="0">
                <a:solidFill>
                  <a:prstClr val="black"/>
                </a:solidFill>
                <a:latin typeface="Ebrima"/>
              </a:rPr>
            </a:br>
            <a:r>
              <a:rPr lang="en-US" sz="2400" dirty="0">
                <a:solidFill>
                  <a:prstClr val="black"/>
                </a:solidFill>
                <a:latin typeface="Ebrima"/>
              </a:rPr>
              <a:t>per capita</a:t>
            </a:r>
            <a:endParaRPr lang="en-US" sz="2400" dirty="0">
              <a:solidFill>
                <a:prstClr val="black"/>
              </a:solidFill>
              <a:latin typeface="Ebrima"/>
              <a:ea typeface="Arial" charset="0"/>
              <a:cs typeface="Arial" charset="0"/>
              <a:sym typeface="Univers LT Std 55 Roman"/>
            </a:endParaRPr>
          </a:p>
        </p:txBody>
      </p:sp>
      <p:sp>
        <p:nvSpPr>
          <p:cNvPr id="8" name="Shape 79">
            <a:extLst>
              <a:ext uri="{FF2B5EF4-FFF2-40B4-BE49-F238E27FC236}">
                <a16:creationId xmlns:a16="http://schemas.microsoft.com/office/drawing/2014/main" id="{2C13A4B2-F202-464D-A99F-E22E84F8BA80}"/>
              </a:ext>
            </a:extLst>
          </p:cNvPr>
          <p:cNvSpPr/>
          <p:nvPr/>
        </p:nvSpPr>
        <p:spPr>
          <a:xfrm>
            <a:off x="2009395" y="563946"/>
            <a:ext cx="8074145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>
              <a:defRPr sz="1800"/>
            </a:pPr>
            <a:r>
              <a:rPr lang="en-US" sz="3600" b="1" spc="-8" dirty="0">
                <a:solidFill>
                  <a:srgbClr val="009CDE"/>
                </a:solidFill>
                <a:latin typeface="Ebrima"/>
                <a:ea typeface="Arial" charset="0"/>
                <a:cs typeface="Arial" charset="0"/>
                <a:sym typeface="Montserrat-Regular"/>
              </a:rPr>
              <a:t>Achieving basic services by 2030 in the LDCs’ existing public facilities will cost an additional US$ 6.5–9.6 billion</a:t>
            </a:r>
            <a:endParaRPr sz="3600" b="1" spc="-8" dirty="0">
              <a:solidFill>
                <a:srgbClr val="009CDE"/>
              </a:solidFill>
              <a:latin typeface="Ebrima"/>
              <a:ea typeface="Arial" charset="0"/>
              <a:cs typeface="Arial" charset="0"/>
              <a:sym typeface="Montserrat-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35D119-9D7D-4DE3-90E3-F96DEAAB76E5}"/>
              </a:ext>
            </a:extLst>
          </p:cNvPr>
          <p:cNvSpPr/>
          <p:nvPr/>
        </p:nvSpPr>
        <p:spPr>
          <a:xfrm>
            <a:off x="1524001" y="6307266"/>
            <a:ext cx="9143999" cy="55908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1DC52-1704-43A4-84B7-9216FEA39A60}"/>
              </a:ext>
            </a:extLst>
          </p:cNvPr>
          <p:cNvSpPr txBox="1"/>
          <p:nvPr/>
        </p:nvSpPr>
        <p:spPr>
          <a:xfrm>
            <a:off x="1953259" y="6017057"/>
            <a:ext cx="818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1903" rtl="1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black"/>
                </a:solidFill>
                <a:latin typeface="Arial" charset="0"/>
                <a:cs typeface="Arial" charset="0"/>
              </a:rPr>
              <a:t>Source: Chaitkin, et al., 2022. La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ncet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Glob Health. 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2022;10(6):doi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:10.1016/S2214-109X(22)00099-7.</a:t>
            </a:r>
            <a:r>
              <a:rPr lang="en-GB" sz="12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0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B07CD-F199-5D4E-B512-5D8C6AFED4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>
                <a:solidFill>
                  <a:prstClr val="black"/>
                </a:solidFill>
                <a:latin typeface="Arial"/>
              </a:rPr>
              <a:pPr/>
              <a:t>18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FA5DC48-54C3-9D4F-9ECC-C5A667AC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144" y="201362"/>
            <a:ext cx="8601211" cy="720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Most of the investment should be channeled to rural health facilities and primary care facilities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5A1E3ECD-94B8-5A43-8D32-473134042CCD}"/>
              </a:ext>
            </a:extLst>
          </p:cNvPr>
          <p:cNvSpPr txBox="1">
            <a:spLocks/>
          </p:cNvSpPr>
          <p:nvPr/>
        </p:nvSpPr>
        <p:spPr>
          <a:xfrm>
            <a:off x="2099948" y="5594907"/>
            <a:ext cx="3888102" cy="588272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360363" indent="-1793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en-US" dirty="0">
                <a:solidFill>
                  <a:prstClr val="black"/>
                </a:solidFill>
                <a:latin typeface="Arial"/>
              </a:rPr>
              <a:t>The rural poor stand to benefit the most from improved WASH in health care facilities.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05DD61-A653-4F23-855C-6D65D9677C30}"/>
              </a:ext>
            </a:extLst>
          </p:cNvPr>
          <p:cNvSpPr/>
          <p:nvPr/>
        </p:nvSpPr>
        <p:spPr>
          <a:xfrm>
            <a:off x="1528573" y="6298914"/>
            <a:ext cx="9143999" cy="55908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826140-D6F0-49AC-B071-F852CC5F0080}"/>
              </a:ext>
            </a:extLst>
          </p:cNvPr>
          <p:cNvGrpSpPr/>
          <p:nvPr/>
        </p:nvGrpSpPr>
        <p:grpSpPr>
          <a:xfrm>
            <a:off x="2167157" y="2201927"/>
            <a:ext cx="1090902" cy="465241"/>
            <a:chOff x="605450" y="2569571"/>
            <a:chExt cx="1090902" cy="4652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BEC37-45DF-4F74-8A28-C8EB9CCB41C0}"/>
                </a:ext>
              </a:extLst>
            </p:cNvPr>
            <p:cNvSpPr txBox="1"/>
            <p:nvPr/>
          </p:nvSpPr>
          <p:spPr>
            <a:xfrm>
              <a:off x="918747" y="2569571"/>
              <a:ext cx="7637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Urban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4F2E6D3-BDA6-4578-9D86-7D0137381C2D}"/>
                </a:ext>
              </a:extLst>
            </p:cNvPr>
            <p:cNvGrpSpPr/>
            <p:nvPr/>
          </p:nvGrpSpPr>
          <p:grpSpPr>
            <a:xfrm>
              <a:off x="605450" y="2611474"/>
              <a:ext cx="91440" cy="383693"/>
              <a:chOff x="812749" y="2776363"/>
              <a:chExt cx="91440" cy="383693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C87B680-75B1-44E6-B8D3-A9B499379CF2}"/>
                  </a:ext>
                </a:extLst>
              </p:cNvPr>
              <p:cNvSpPr/>
              <p:nvPr/>
            </p:nvSpPr>
            <p:spPr>
              <a:xfrm>
                <a:off x="812749" y="2776363"/>
                <a:ext cx="91440" cy="197708"/>
              </a:xfrm>
              <a:prstGeom prst="rect">
                <a:avLst/>
              </a:prstGeom>
              <a:solidFill>
                <a:srgbClr val="2EB2E8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CFC68A8-CDD5-4CD2-A1B7-BB32F0DE3495}"/>
                  </a:ext>
                </a:extLst>
              </p:cNvPr>
              <p:cNvSpPr/>
              <p:nvPr/>
            </p:nvSpPr>
            <p:spPr>
              <a:xfrm>
                <a:off x="812749" y="2962348"/>
                <a:ext cx="91440" cy="197708"/>
              </a:xfrm>
              <a:prstGeom prst="rect">
                <a:avLst/>
              </a:prstGeom>
              <a:solidFill>
                <a:srgbClr val="2EB2E8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C6E774-B327-496F-A5D1-F16708D9A08C}"/>
                </a:ext>
              </a:extLst>
            </p:cNvPr>
            <p:cNvSpPr txBox="1"/>
            <p:nvPr/>
          </p:nvSpPr>
          <p:spPr>
            <a:xfrm>
              <a:off x="932601" y="2757813"/>
              <a:ext cx="7637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Rural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A959E9-DE65-4A08-95FB-14DE492C6E30}"/>
                </a:ext>
              </a:extLst>
            </p:cNvPr>
            <p:cNvGrpSpPr/>
            <p:nvPr/>
          </p:nvGrpSpPr>
          <p:grpSpPr>
            <a:xfrm>
              <a:off x="696390" y="2611474"/>
              <a:ext cx="91440" cy="383693"/>
              <a:chOff x="812749" y="2776363"/>
              <a:chExt cx="91440" cy="38369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B048853-8906-48EE-B1AF-BF9517085C0A}"/>
                  </a:ext>
                </a:extLst>
              </p:cNvPr>
              <p:cNvSpPr/>
              <p:nvPr/>
            </p:nvSpPr>
            <p:spPr>
              <a:xfrm>
                <a:off x="812749" y="2776363"/>
                <a:ext cx="91440" cy="197708"/>
              </a:xfrm>
              <a:prstGeom prst="rect">
                <a:avLst/>
              </a:prstGeom>
              <a:solidFill>
                <a:srgbClr val="5AB26E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AEFF8A2-C5E2-4805-893B-0BF4C8F1B3D0}"/>
                  </a:ext>
                </a:extLst>
              </p:cNvPr>
              <p:cNvSpPr/>
              <p:nvPr/>
            </p:nvSpPr>
            <p:spPr>
              <a:xfrm>
                <a:off x="812749" y="2962348"/>
                <a:ext cx="91440" cy="197708"/>
              </a:xfrm>
              <a:prstGeom prst="rect">
                <a:avLst/>
              </a:prstGeom>
              <a:solidFill>
                <a:srgbClr val="5AB26E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3AC119F-1715-493C-90DA-63562F9B86F9}"/>
                </a:ext>
              </a:extLst>
            </p:cNvPr>
            <p:cNvGrpSpPr/>
            <p:nvPr/>
          </p:nvGrpSpPr>
          <p:grpSpPr>
            <a:xfrm>
              <a:off x="786405" y="2611474"/>
              <a:ext cx="91440" cy="383693"/>
              <a:chOff x="812749" y="2776363"/>
              <a:chExt cx="91440" cy="383693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A7BC4D7-3987-41DA-A71F-1D42426330E2}"/>
                  </a:ext>
                </a:extLst>
              </p:cNvPr>
              <p:cNvSpPr/>
              <p:nvPr/>
            </p:nvSpPr>
            <p:spPr>
              <a:xfrm>
                <a:off x="812749" y="2776363"/>
                <a:ext cx="91440" cy="197708"/>
              </a:xfrm>
              <a:prstGeom prst="rect">
                <a:avLst/>
              </a:prstGeom>
              <a:solidFill>
                <a:srgbClr val="8654A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CE8A018-ECBB-48A2-B58D-AC8375EB1EBB}"/>
                  </a:ext>
                </a:extLst>
              </p:cNvPr>
              <p:cNvSpPr/>
              <p:nvPr/>
            </p:nvSpPr>
            <p:spPr>
              <a:xfrm>
                <a:off x="812749" y="2962348"/>
                <a:ext cx="91440" cy="197708"/>
              </a:xfrm>
              <a:prstGeom prst="rect">
                <a:avLst/>
              </a:prstGeom>
              <a:solidFill>
                <a:srgbClr val="8654A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DBD6609-A1D6-4C25-A554-DE6514C2594F}"/>
                </a:ext>
              </a:extLst>
            </p:cNvPr>
            <p:cNvGrpSpPr/>
            <p:nvPr/>
          </p:nvGrpSpPr>
          <p:grpSpPr>
            <a:xfrm>
              <a:off x="876420" y="2611474"/>
              <a:ext cx="91440" cy="383693"/>
              <a:chOff x="812749" y="2776363"/>
              <a:chExt cx="91440" cy="383693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5774049-2D93-4900-9E08-7EA2EE26CBFB}"/>
                  </a:ext>
                </a:extLst>
              </p:cNvPr>
              <p:cNvSpPr/>
              <p:nvPr/>
            </p:nvSpPr>
            <p:spPr>
              <a:xfrm>
                <a:off x="812749" y="2776363"/>
                <a:ext cx="91440" cy="197708"/>
              </a:xfrm>
              <a:prstGeom prst="rect">
                <a:avLst/>
              </a:prstGeom>
              <a:solidFill>
                <a:srgbClr val="F15D59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3F83027-EB2E-433F-A973-973CDBE492EA}"/>
                  </a:ext>
                </a:extLst>
              </p:cNvPr>
              <p:cNvSpPr/>
              <p:nvPr/>
            </p:nvSpPr>
            <p:spPr>
              <a:xfrm>
                <a:off x="812749" y="2962348"/>
                <a:ext cx="91440" cy="197708"/>
              </a:xfrm>
              <a:prstGeom prst="rect">
                <a:avLst/>
              </a:prstGeom>
              <a:solidFill>
                <a:srgbClr val="F15D59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52" name="Slide Number Placeholder 3">
            <a:extLst>
              <a:ext uri="{FF2B5EF4-FFF2-40B4-BE49-F238E27FC236}">
                <a16:creationId xmlns:a16="http://schemas.microsoft.com/office/drawing/2014/main" id="{24124F45-20D9-49AF-8354-DB662309ECC6}"/>
              </a:ext>
            </a:extLst>
          </p:cNvPr>
          <p:cNvSpPr txBox="1">
            <a:spLocks/>
          </p:cNvSpPr>
          <p:nvPr/>
        </p:nvSpPr>
        <p:spPr bwMode="gray">
          <a:xfrm>
            <a:off x="10086325" y="6126292"/>
            <a:ext cx="21744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4CE0EA-F3B5-4684-BA10-C594598FDB9C}" type="slidenum">
              <a:rPr lang="en-GB">
                <a:solidFill>
                  <a:prstClr val="black"/>
                </a:solidFill>
                <a:latin typeface="Arial"/>
              </a:rPr>
              <a:pPr/>
              <a:t>18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Text Placeholder 19">
            <a:extLst>
              <a:ext uri="{FF2B5EF4-FFF2-40B4-BE49-F238E27FC236}">
                <a16:creationId xmlns:a16="http://schemas.microsoft.com/office/drawing/2014/main" id="{95255C96-A4EC-44E2-A44B-30493E23DEFD}"/>
              </a:ext>
            </a:extLst>
          </p:cNvPr>
          <p:cNvSpPr txBox="1">
            <a:spLocks/>
          </p:cNvSpPr>
          <p:nvPr/>
        </p:nvSpPr>
        <p:spPr>
          <a:xfrm>
            <a:off x="6415671" y="5614323"/>
            <a:ext cx="3977512" cy="588271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>
                <a:cs typeface="Times New Roman" panose="02020603050405020304" pitchFamily="18" charset="0"/>
              </a:defRPr>
            </a:lvl1pPr>
            <a:lvl2pPr marL="360363" indent="-179388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/>
            </a:lvl2pPr>
            <a:lvl3pPr marL="827087" indent="-285750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/>
            </a:lvl3pPr>
            <a:lvl4pPr marL="1179513" indent="-285750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/>
            </a:lvl4pPr>
            <a:lvl5pPr marL="1616075" indent="-358775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/>
            </a:lvl5pPr>
            <a:lvl6pPr marL="2062163" indent="-358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prstClr val="black"/>
              </a:buClr>
            </a:pPr>
            <a:r>
              <a:rPr lang="en-US" dirty="0">
                <a:solidFill>
                  <a:prstClr val="black"/>
                </a:solidFill>
                <a:latin typeface="Arial"/>
              </a:rPr>
              <a:t>The PHC and UHC movements cannot succeed without a strong WASH foundation.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6A99AF-B63B-463B-9174-CA854961C320}"/>
              </a:ext>
            </a:extLst>
          </p:cNvPr>
          <p:cNvGrpSpPr/>
          <p:nvPr/>
        </p:nvGrpSpPr>
        <p:grpSpPr>
          <a:xfrm>
            <a:off x="6575614" y="2119729"/>
            <a:ext cx="1520637" cy="465241"/>
            <a:chOff x="605450" y="2569571"/>
            <a:chExt cx="1520637" cy="46524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C4F080-9737-44D8-970D-244469BE7D53}"/>
                </a:ext>
              </a:extLst>
            </p:cNvPr>
            <p:cNvSpPr txBox="1"/>
            <p:nvPr/>
          </p:nvSpPr>
          <p:spPr>
            <a:xfrm>
              <a:off x="1057297" y="2569571"/>
              <a:ext cx="7637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Hospital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B3CF8B4-ABE9-470E-A7D6-AC7DFB844186}"/>
                </a:ext>
              </a:extLst>
            </p:cNvPr>
            <p:cNvGrpSpPr/>
            <p:nvPr/>
          </p:nvGrpSpPr>
          <p:grpSpPr>
            <a:xfrm>
              <a:off x="605450" y="2611474"/>
              <a:ext cx="91440" cy="383693"/>
              <a:chOff x="812749" y="2776363"/>
              <a:chExt cx="91440" cy="383693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776FF66-AD48-4B4B-A5D3-D5A7B5383574}"/>
                  </a:ext>
                </a:extLst>
              </p:cNvPr>
              <p:cNvSpPr/>
              <p:nvPr/>
            </p:nvSpPr>
            <p:spPr>
              <a:xfrm>
                <a:off x="812749" y="2776363"/>
                <a:ext cx="91440" cy="197708"/>
              </a:xfrm>
              <a:prstGeom prst="rect">
                <a:avLst/>
              </a:prstGeom>
              <a:pattFill prst="dashVert">
                <a:fgClr>
                  <a:srgbClr val="2EB2E8"/>
                </a:fgClr>
                <a:bgClr>
                  <a:schemeClr val="bg1"/>
                </a:bgClr>
              </a:pattFill>
              <a:ln>
                <a:solidFill>
                  <a:srgbClr val="F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3A9FC02-90F8-424E-AACB-7E16F0955002}"/>
                  </a:ext>
                </a:extLst>
              </p:cNvPr>
              <p:cNvSpPr/>
              <p:nvPr/>
            </p:nvSpPr>
            <p:spPr>
              <a:xfrm>
                <a:off x="812749" y="2962348"/>
                <a:ext cx="91440" cy="197708"/>
              </a:xfrm>
              <a:prstGeom prst="rect">
                <a:avLst/>
              </a:prstGeom>
              <a:pattFill prst="ltHorz">
                <a:fgClr>
                  <a:srgbClr val="2EB2E8"/>
                </a:fgClr>
                <a:bgClr>
                  <a:schemeClr val="bg1"/>
                </a:bgClr>
              </a:pattFill>
              <a:ln>
                <a:solidFill>
                  <a:srgbClr val="1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91CFE80-89C2-46BD-B268-6739CF1F2B04}"/>
                </a:ext>
              </a:extLst>
            </p:cNvPr>
            <p:cNvSpPr txBox="1"/>
            <p:nvPr/>
          </p:nvSpPr>
          <p:spPr>
            <a:xfrm>
              <a:off x="1057296" y="2757813"/>
              <a:ext cx="1068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Non-hospital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14B3461-83B7-48E2-9938-E1EB5F7094F0}"/>
                </a:ext>
              </a:extLst>
            </p:cNvPr>
            <p:cNvGrpSpPr/>
            <p:nvPr/>
          </p:nvGrpSpPr>
          <p:grpSpPr>
            <a:xfrm>
              <a:off x="696390" y="2611474"/>
              <a:ext cx="91440" cy="383693"/>
              <a:chOff x="812749" y="2776363"/>
              <a:chExt cx="91440" cy="383693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9633475-EC33-4BE1-929B-C3C7C47D0CE1}"/>
                  </a:ext>
                </a:extLst>
              </p:cNvPr>
              <p:cNvSpPr/>
              <p:nvPr/>
            </p:nvSpPr>
            <p:spPr>
              <a:xfrm>
                <a:off x="812749" y="2776363"/>
                <a:ext cx="91440" cy="197708"/>
              </a:xfrm>
              <a:prstGeom prst="rect">
                <a:avLst/>
              </a:prstGeom>
              <a:pattFill prst="dashVert">
                <a:fgClr>
                  <a:srgbClr val="5AB26E"/>
                </a:fgClr>
                <a:bgClr>
                  <a:schemeClr val="bg1"/>
                </a:bgClr>
              </a:pattFill>
              <a:ln>
                <a:solidFill>
                  <a:srgbClr val="F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D63233-7CAD-4DD1-B671-E49A349C0F42}"/>
                  </a:ext>
                </a:extLst>
              </p:cNvPr>
              <p:cNvSpPr/>
              <p:nvPr/>
            </p:nvSpPr>
            <p:spPr>
              <a:xfrm>
                <a:off x="812749" y="2962348"/>
                <a:ext cx="91440" cy="197708"/>
              </a:xfrm>
              <a:prstGeom prst="rect">
                <a:avLst/>
              </a:prstGeom>
              <a:pattFill prst="ltHorz">
                <a:fgClr>
                  <a:srgbClr val="5AB26E"/>
                </a:fgClr>
                <a:bgClr>
                  <a:schemeClr val="bg1"/>
                </a:bgClr>
              </a:pattFill>
              <a:ln>
                <a:solidFill>
                  <a:srgbClr val="1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0987176-E29D-487E-B695-085845AB030F}"/>
                </a:ext>
              </a:extLst>
            </p:cNvPr>
            <p:cNvGrpSpPr/>
            <p:nvPr/>
          </p:nvGrpSpPr>
          <p:grpSpPr>
            <a:xfrm>
              <a:off x="786405" y="2611474"/>
              <a:ext cx="91440" cy="383693"/>
              <a:chOff x="812749" y="2776363"/>
              <a:chExt cx="91440" cy="383693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49B6A12-7255-4198-976A-A65568C50E6E}"/>
                  </a:ext>
                </a:extLst>
              </p:cNvPr>
              <p:cNvSpPr/>
              <p:nvPr/>
            </p:nvSpPr>
            <p:spPr>
              <a:xfrm>
                <a:off x="812749" y="2776363"/>
                <a:ext cx="91440" cy="197708"/>
              </a:xfrm>
              <a:prstGeom prst="rect">
                <a:avLst/>
              </a:prstGeom>
              <a:pattFill prst="dashVert">
                <a:fgClr>
                  <a:srgbClr val="8654A0"/>
                </a:fgClr>
                <a:bgClr>
                  <a:schemeClr val="bg1"/>
                </a:bgClr>
              </a:pattFill>
              <a:ln>
                <a:solidFill>
                  <a:srgbClr val="F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B8EEF3C-03E5-425D-A7B1-4D10A94B3686}"/>
                  </a:ext>
                </a:extLst>
              </p:cNvPr>
              <p:cNvSpPr/>
              <p:nvPr/>
            </p:nvSpPr>
            <p:spPr>
              <a:xfrm>
                <a:off x="812749" y="2962348"/>
                <a:ext cx="91440" cy="197708"/>
              </a:xfrm>
              <a:prstGeom prst="rect">
                <a:avLst/>
              </a:prstGeom>
              <a:pattFill prst="ltHorz">
                <a:fgClr>
                  <a:srgbClr val="8654A0"/>
                </a:fgClr>
                <a:bgClr>
                  <a:schemeClr val="bg1"/>
                </a:bgClr>
              </a:pattFill>
              <a:ln>
                <a:solidFill>
                  <a:srgbClr val="1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2BC41FC-1010-4166-A021-A12CE55559AF}"/>
                </a:ext>
              </a:extLst>
            </p:cNvPr>
            <p:cNvGrpSpPr/>
            <p:nvPr/>
          </p:nvGrpSpPr>
          <p:grpSpPr>
            <a:xfrm>
              <a:off x="876420" y="2611474"/>
              <a:ext cx="91440" cy="383693"/>
              <a:chOff x="812749" y="2776363"/>
              <a:chExt cx="91440" cy="383693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2E683F4-E0DC-4D0A-AC9A-E9FA3889E328}"/>
                  </a:ext>
                </a:extLst>
              </p:cNvPr>
              <p:cNvSpPr/>
              <p:nvPr/>
            </p:nvSpPr>
            <p:spPr>
              <a:xfrm>
                <a:off x="812749" y="2776363"/>
                <a:ext cx="91440" cy="197708"/>
              </a:xfrm>
              <a:prstGeom prst="rect">
                <a:avLst/>
              </a:prstGeom>
              <a:pattFill prst="dashVert">
                <a:fgClr>
                  <a:srgbClr val="F15D59"/>
                </a:fgClr>
                <a:bgClr>
                  <a:schemeClr val="bg1"/>
                </a:bgClr>
              </a:pattFill>
              <a:ln>
                <a:solidFill>
                  <a:srgbClr val="F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B75948-AABB-4B0E-B25A-3F6A9ADF2AE6}"/>
                  </a:ext>
                </a:extLst>
              </p:cNvPr>
              <p:cNvSpPr/>
              <p:nvPr/>
            </p:nvSpPr>
            <p:spPr>
              <a:xfrm>
                <a:off x="812749" y="2962348"/>
                <a:ext cx="91440" cy="197708"/>
              </a:xfrm>
              <a:prstGeom prst="rect">
                <a:avLst/>
              </a:prstGeom>
              <a:pattFill prst="ltHorz">
                <a:fgClr>
                  <a:srgbClr val="F15D59"/>
                </a:fgClr>
                <a:bgClr>
                  <a:schemeClr val="bg1"/>
                </a:bgClr>
              </a:pattFill>
              <a:ln>
                <a:solidFill>
                  <a:srgbClr val="1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74E5E11-DC53-4A1E-977A-296F734810A4}"/>
                </a:ext>
              </a:extLst>
            </p:cNvPr>
            <p:cNvGrpSpPr/>
            <p:nvPr/>
          </p:nvGrpSpPr>
          <p:grpSpPr>
            <a:xfrm>
              <a:off x="966435" y="2611474"/>
              <a:ext cx="91440" cy="383693"/>
              <a:chOff x="809574" y="2776363"/>
              <a:chExt cx="91440" cy="383693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C28C936-C042-42D8-89CA-694793F1D312}"/>
                  </a:ext>
                </a:extLst>
              </p:cNvPr>
              <p:cNvSpPr/>
              <p:nvPr/>
            </p:nvSpPr>
            <p:spPr>
              <a:xfrm>
                <a:off x="809574" y="2776363"/>
                <a:ext cx="91440" cy="197708"/>
              </a:xfrm>
              <a:prstGeom prst="rect">
                <a:avLst/>
              </a:prstGeom>
              <a:pattFill prst="dashVert">
                <a:fgClr>
                  <a:srgbClr val="F16795"/>
                </a:fgClr>
                <a:bgClr>
                  <a:schemeClr val="bg1"/>
                </a:bgClr>
              </a:pattFill>
              <a:ln>
                <a:solidFill>
                  <a:srgbClr val="F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BBBBBB7-4F23-413E-BE3D-D81CC57D2251}"/>
                  </a:ext>
                </a:extLst>
              </p:cNvPr>
              <p:cNvSpPr/>
              <p:nvPr/>
            </p:nvSpPr>
            <p:spPr>
              <a:xfrm>
                <a:off x="809574" y="2962348"/>
                <a:ext cx="91440" cy="197708"/>
              </a:xfrm>
              <a:prstGeom prst="rect">
                <a:avLst/>
              </a:prstGeom>
              <a:pattFill prst="ltHorz">
                <a:fgClr>
                  <a:srgbClr val="F16795"/>
                </a:fgClr>
                <a:bgClr>
                  <a:schemeClr val="bg1"/>
                </a:bgClr>
              </a:pattFill>
              <a:ln>
                <a:solidFill>
                  <a:srgbClr val="1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aphicFrame>
        <p:nvGraphicFramePr>
          <p:cNvPr id="72" name="Content Placeholder 71">
            <a:extLst>
              <a:ext uri="{FF2B5EF4-FFF2-40B4-BE49-F238E27FC236}">
                <a16:creationId xmlns:a16="http://schemas.microsoft.com/office/drawing/2014/main" id="{6FA841E4-5EA0-224A-A8DF-00B900CDC00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8817" y="1169328"/>
          <a:ext cx="4310856" cy="4406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3" name="Content Placeholder 72">
            <a:extLst>
              <a:ext uri="{FF2B5EF4-FFF2-40B4-BE49-F238E27FC236}">
                <a16:creationId xmlns:a16="http://schemas.microsoft.com/office/drawing/2014/main" id="{6F836E9B-1C2D-5743-9D85-15A7F4AB481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99189" y="1169327"/>
          <a:ext cx="4105275" cy="4425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93A0539A-5E50-BD44-B6AC-15F528FBD5F5}"/>
              </a:ext>
            </a:extLst>
          </p:cNvPr>
          <p:cNvSpPr txBox="1"/>
          <p:nvPr/>
        </p:nvSpPr>
        <p:spPr>
          <a:xfrm>
            <a:off x="4684451" y="6420039"/>
            <a:ext cx="2823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Arial"/>
              </a:rPr>
              <a:t>*Figures reflect base estimates</a:t>
            </a:r>
          </a:p>
        </p:txBody>
      </p:sp>
    </p:spTree>
    <p:extLst>
      <p:ext uri="{BB962C8B-B14F-4D97-AF65-F5344CB8AC3E}">
        <p14:creationId xmlns:p14="http://schemas.microsoft.com/office/powerpoint/2010/main" val="15079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B07CD-F199-5D4E-B512-5D8C6AFED4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>
                <a:solidFill>
                  <a:prstClr val="black"/>
                </a:solidFill>
                <a:latin typeface="Arial"/>
              </a:rPr>
              <a:pPr/>
              <a:t>19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FA5DC48-54C3-9D4F-9ECC-C5A667AC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144" y="201362"/>
            <a:ext cx="8601211" cy="720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Dedicated financial and human resources for WASH in health care facilities is lacking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05DD61-A653-4F23-855C-6D65D9677C30}"/>
              </a:ext>
            </a:extLst>
          </p:cNvPr>
          <p:cNvSpPr/>
          <p:nvPr/>
        </p:nvSpPr>
        <p:spPr>
          <a:xfrm>
            <a:off x="1528573" y="6298914"/>
            <a:ext cx="9143999" cy="55908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Slide Number Placeholder 3">
            <a:extLst>
              <a:ext uri="{FF2B5EF4-FFF2-40B4-BE49-F238E27FC236}">
                <a16:creationId xmlns:a16="http://schemas.microsoft.com/office/drawing/2014/main" id="{24124F45-20D9-49AF-8354-DB662309ECC6}"/>
              </a:ext>
            </a:extLst>
          </p:cNvPr>
          <p:cNvSpPr txBox="1">
            <a:spLocks/>
          </p:cNvSpPr>
          <p:nvPr/>
        </p:nvSpPr>
        <p:spPr bwMode="gray">
          <a:xfrm>
            <a:off x="10086325" y="6126292"/>
            <a:ext cx="21744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4CE0EA-F3B5-4684-BA10-C594598FDB9C}" type="slidenum">
              <a:rPr lang="en-GB">
                <a:solidFill>
                  <a:prstClr val="black"/>
                </a:solidFill>
                <a:latin typeface="Arial"/>
              </a:rPr>
              <a:pPr/>
              <a:t>19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3A0539A-5E50-BD44-B6AC-15F528FBD5F5}"/>
              </a:ext>
            </a:extLst>
          </p:cNvPr>
          <p:cNvSpPr txBox="1"/>
          <p:nvPr/>
        </p:nvSpPr>
        <p:spPr>
          <a:xfrm>
            <a:off x="1528572" y="6420039"/>
            <a:ext cx="91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Arial"/>
              </a:rPr>
              <a:t>Source: 2022 WHO-led UN Water Global Analysis and Assessment of Sanitation and Drinking-water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C4CDFB4-7EDA-9055-FE0D-1A9A00A97CC5}"/>
              </a:ext>
            </a:extLst>
          </p:cNvPr>
          <p:cNvPicPr/>
          <p:nvPr/>
        </p:nvPicPr>
        <p:blipFill rotWithShape="1">
          <a:blip r:embed="rId2"/>
          <a:srcRect b="18698"/>
          <a:stretch/>
        </p:blipFill>
        <p:spPr bwMode="auto">
          <a:xfrm>
            <a:off x="1681316" y="1575620"/>
            <a:ext cx="8790039" cy="37067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424FDD-910F-4E59-8725-316C2519C472}"/>
              </a:ext>
            </a:extLst>
          </p:cNvPr>
          <p:cNvSpPr txBox="1"/>
          <p:nvPr/>
        </p:nvSpPr>
        <p:spPr>
          <a:xfrm>
            <a:off x="2853368" y="5693072"/>
            <a:ext cx="761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/>
              </a:rPr>
              <a:t>“Sufficient financial and human resources is defined as having more than 75% of what is needed to implement plans.”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392C74-6496-450C-8BAE-CF068F14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283" y="711034"/>
            <a:ext cx="1368575" cy="193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Safer health care facilities through WASH and infection prevention and control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01BC9A-F195-A9B2-D315-D981F4240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Strengthening Primary Health Care a hook for advancing Universal Health Coverage, Quality of Care and WASH in health care facilities?</a:t>
            </a:r>
          </a:p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315F5-271F-7F92-6581-168BC31B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Connect Health: C1.2</a:t>
            </a:r>
          </a:p>
        </p:txBody>
      </p:sp>
    </p:spTree>
    <p:extLst>
      <p:ext uri="{BB962C8B-B14F-4D97-AF65-F5344CB8AC3E}">
        <p14:creationId xmlns:p14="http://schemas.microsoft.com/office/powerpoint/2010/main" val="38544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038BF-7F1A-E842-8612-BE0106E2AC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086325" y="6409097"/>
            <a:ext cx="217448" cy="180000"/>
          </a:xfrm>
        </p:spPr>
        <p:txBody>
          <a:bodyPr/>
          <a:lstStyle/>
          <a:p>
            <a:fld id="{A74CE0EA-F3B5-4684-BA10-C594598FDB9C}" type="slidenum">
              <a:rPr lang="en-GB">
                <a:solidFill>
                  <a:prstClr val="black"/>
                </a:solidFill>
                <a:latin typeface="Arial"/>
              </a:rPr>
              <a:pPr/>
              <a:t>20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C6EB01-E5F1-A948-B835-F0C14DDC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511" y="165590"/>
            <a:ext cx="6709016" cy="720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Costs are modest compared to WASH and health resource flows…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5C7F78-BC38-EF47-820D-B714CF1ED71B}"/>
              </a:ext>
            </a:extLst>
          </p:cNvPr>
          <p:cNvGrpSpPr/>
          <p:nvPr/>
        </p:nvGrpSpPr>
        <p:grpSpPr>
          <a:xfrm>
            <a:off x="1672976" y="1612265"/>
            <a:ext cx="8750550" cy="769441"/>
            <a:chOff x="148976" y="1612264"/>
            <a:chExt cx="8750550" cy="7694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809745-18B2-0C41-8ADA-362ED5668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6112" y="1964980"/>
              <a:ext cx="64008" cy="64008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183C5C"/>
                </a:solidFill>
                <a:latin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5B0269-D47E-0E43-B56D-F0885436081B}"/>
                </a:ext>
              </a:extLst>
            </p:cNvPr>
            <p:cNvSpPr txBox="1"/>
            <p:nvPr/>
          </p:nvSpPr>
          <p:spPr>
            <a:xfrm>
              <a:off x="148976" y="1612264"/>
              <a:ext cx="19409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83C5C"/>
                  </a:solidFill>
                  <a:latin typeface="Arial"/>
                </a:rPr>
                <a:t>US$ 0.54-0.79 </a:t>
              </a:r>
              <a:r>
                <a:rPr lang="en-US" sz="1400" dirty="0">
                  <a:solidFill>
                    <a:srgbClr val="183C5C"/>
                  </a:solidFill>
                  <a:latin typeface="Arial"/>
                </a:rPr>
                <a:t>(Cap: US$ 0.24-0.40, </a:t>
              </a:r>
              <a:br>
                <a:rPr lang="en-US" sz="1400" dirty="0">
                  <a:solidFill>
                    <a:srgbClr val="183C5C"/>
                  </a:solidFill>
                  <a:latin typeface="Arial"/>
                </a:rPr>
              </a:br>
              <a:r>
                <a:rPr lang="en-US" sz="1400" dirty="0">
                  <a:solidFill>
                    <a:srgbClr val="183C5C"/>
                  </a:solidFill>
                  <a:latin typeface="Arial"/>
                </a:rPr>
                <a:t>O&amp;M: US$ 0.30-0.39)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64F188-64B5-9049-ABFC-BF31D864C156}"/>
                </a:ext>
              </a:extLst>
            </p:cNvPr>
            <p:cNvSpPr txBox="1"/>
            <p:nvPr/>
          </p:nvSpPr>
          <p:spPr>
            <a:xfrm>
              <a:off x="4798993" y="1704597"/>
              <a:ext cx="4100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83C5C"/>
                  </a:solidFill>
                  <a:latin typeface="Arial"/>
                </a:rPr>
                <a:t>Annual investment needed per capita for WASH in HCFs in LDCs (2021–2030)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7471F-320A-944E-97E6-528287A5D1A3}"/>
              </a:ext>
            </a:extLst>
          </p:cNvPr>
          <p:cNvGrpSpPr/>
          <p:nvPr/>
        </p:nvGrpSpPr>
        <p:grpSpPr>
          <a:xfrm>
            <a:off x="1536053" y="4327739"/>
            <a:ext cx="8717304" cy="1015663"/>
            <a:chOff x="-28819" y="4462275"/>
            <a:chExt cx="8717304" cy="10156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72E768-90A0-3B46-AE46-E5BC74A2B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3396" y="4462275"/>
              <a:ext cx="769441" cy="76944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8305E1-969C-5343-8169-9349D213C558}"/>
                </a:ext>
              </a:extLst>
            </p:cNvPr>
            <p:cNvSpPr txBox="1"/>
            <p:nvPr/>
          </p:nvSpPr>
          <p:spPr>
            <a:xfrm>
              <a:off x="-28819" y="4569996"/>
              <a:ext cx="22965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/>
                </a:rPr>
                <a:t>US$ 15.0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Arial"/>
                </a:rPr>
                <a:t>(range: US$ 3–900)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794914-B5E0-614F-AB61-72796D04B039}"/>
                </a:ext>
              </a:extLst>
            </p:cNvPr>
            <p:cNvSpPr txBox="1"/>
            <p:nvPr/>
          </p:nvSpPr>
          <p:spPr>
            <a:xfrm>
              <a:off x="5010033" y="4462275"/>
              <a:ext cx="36784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/>
                </a:rPr>
                <a:t>Recurrent health spending per capita by 44 LDC governments in 2020; </a:t>
              </a:r>
              <a:r>
                <a:rPr lang="en-US" sz="1600" i="1" dirty="0">
                  <a:solidFill>
                    <a:prstClr val="black"/>
                  </a:solidFill>
                  <a:latin typeface="Arial"/>
                </a:rPr>
                <a:t>similar figure for aid spending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(WHO Global Health Expenditure Database)</a:t>
              </a: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02760E-9146-8046-A58F-D29BD8B29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7511" y="908612"/>
            <a:ext cx="6120000" cy="550997"/>
          </a:xfrm>
        </p:spPr>
        <p:txBody>
          <a:bodyPr>
            <a:normAutofit/>
          </a:bodyPr>
          <a:lstStyle/>
          <a:p>
            <a:r>
              <a:rPr lang="en-US" dirty="0"/>
              <a:t>…and they only represent a small fraction of needed investment to provide universal basic WASH to all people in LDCs by 2030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DCE36D-4295-A148-9162-B6294985DBDD}"/>
              </a:ext>
            </a:extLst>
          </p:cNvPr>
          <p:cNvGrpSpPr/>
          <p:nvPr/>
        </p:nvGrpSpPr>
        <p:grpSpPr>
          <a:xfrm>
            <a:off x="1552646" y="3311362"/>
            <a:ext cx="8446955" cy="769441"/>
            <a:chOff x="28645" y="3720504"/>
            <a:chExt cx="8446955" cy="76944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75167D-E575-5A43-B479-85FFBCC8E7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6384" y="3883108"/>
              <a:ext cx="283464" cy="28346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08200E-FE67-D644-B68D-9F87665D3F8D}"/>
                </a:ext>
              </a:extLst>
            </p:cNvPr>
            <p:cNvSpPr txBox="1"/>
            <p:nvPr/>
          </p:nvSpPr>
          <p:spPr>
            <a:xfrm>
              <a:off x="28645" y="3828225"/>
              <a:ext cx="21815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/>
                </a:rPr>
                <a:t>US$ 3.09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Arial"/>
                </a:rPr>
                <a:t>(range: US$ 0.01–15.72)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A407D6-EB1E-2D45-9B48-692F016472A8}"/>
                </a:ext>
              </a:extLst>
            </p:cNvPr>
            <p:cNvSpPr txBox="1"/>
            <p:nvPr/>
          </p:nvSpPr>
          <p:spPr>
            <a:xfrm>
              <a:off x="5222918" y="3720504"/>
              <a:ext cx="32526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/>
                </a:rPr>
                <a:t>Annual spending per capita on WASH by 22 LDC governments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(GLAAS 2019 Report)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DC4669-8363-A042-8305-BA7EC209A6C4}"/>
              </a:ext>
            </a:extLst>
          </p:cNvPr>
          <p:cNvGrpSpPr/>
          <p:nvPr/>
        </p:nvGrpSpPr>
        <p:grpSpPr>
          <a:xfrm>
            <a:off x="1466361" y="2389400"/>
            <a:ext cx="8619964" cy="769441"/>
            <a:chOff x="-57639" y="2389399"/>
            <a:chExt cx="8619964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6DEF94-ADF3-2541-B2CE-316681EC4A58}"/>
                </a:ext>
              </a:extLst>
            </p:cNvPr>
            <p:cNvSpPr txBox="1"/>
            <p:nvPr/>
          </p:nvSpPr>
          <p:spPr>
            <a:xfrm>
              <a:off x="5136193" y="2389399"/>
              <a:ext cx="34261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/>
                </a:rPr>
                <a:t>Capital health spending per capita by 23 LDC governments</a:t>
              </a:r>
              <a:br>
                <a:rPr lang="en-US" sz="1600" dirty="0">
                  <a:solidFill>
                    <a:prstClr val="black"/>
                  </a:solidFill>
                  <a:latin typeface="Arial"/>
                </a:rPr>
              </a:br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(Global Health Expenditure Database)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CFD18A-3840-B848-950B-F8CCE17FC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1540" y="2677255"/>
              <a:ext cx="73152" cy="7315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8AE29A-3C0C-3E43-8C6F-9385B835335B}"/>
                </a:ext>
              </a:extLst>
            </p:cNvPr>
            <p:cNvSpPr txBox="1"/>
            <p:nvPr/>
          </p:nvSpPr>
          <p:spPr>
            <a:xfrm>
              <a:off x="-57639" y="2497120"/>
              <a:ext cx="23541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/>
                </a:rPr>
                <a:t>US$ 0.80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Arial"/>
                </a:rPr>
                <a:t>(range: US$ &lt; 0.01–2.55)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6E2370E-5130-4ED8-AE48-D9C3B7B48BF0}"/>
              </a:ext>
            </a:extLst>
          </p:cNvPr>
          <p:cNvSpPr/>
          <p:nvPr/>
        </p:nvSpPr>
        <p:spPr>
          <a:xfrm>
            <a:off x="1528573" y="6298914"/>
            <a:ext cx="9143999" cy="55908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A61463-D773-4421-A63D-409C6A0B4DB1}"/>
              </a:ext>
            </a:extLst>
          </p:cNvPr>
          <p:cNvSpPr/>
          <p:nvPr/>
        </p:nvSpPr>
        <p:spPr>
          <a:xfrm>
            <a:off x="1552645" y="1597019"/>
            <a:ext cx="9007590" cy="72000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E18A53-190D-4E52-85B1-D7BBD3B5E3F1}"/>
              </a:ext>
            </a:extLst>
          </p:cNvPr>
          <p:cNvSpPr txBox="1"/>
          <p:nvPr/>
        </p:nvSpPr>
        <p:spPr>
          <a:xfrm>
            <a:off x="1907512" y="5456903"/>
            <a:ext cx="7846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</a:rPr>
              <a:t>Needed annual investments for WASH and waste in health care facilities are </a:t>
            </a:r>
            <a:r>
              <a:rPr lang="en-US" sz="2400" b="1" dirty="0">
                <a:solidFill>
                  <a:prstClr val="black"/>
                </a:solidFill>
                <a:latin typeface="Arial"/>
              </a:rPr>
              <a:t>4%</a:t>
            </a:r>
            <a:r>
              <a:rPr lang="en-US" b="1" dirty="0">
                <a:solidFill>
                  <a:prstClr val="black"/>
                </a:solidFill>
                <a:latin typeface="Arial"/>
              </a:rPr>
              <a:t> of current LDC government spending on health.</a:t>
            </a:r>
          </a:p>
        </p:txBody>
      </p:sp>
    </p:spTree>
    <p:extLst>
      <p:ext uri="{BB962C8B-B14F-4D97-AF65-F5344CB8AC3E}">
        <p14:creationId xmlns:p14="http://schemas.microsoft.com/office/powerpoint/2010/main" val="40684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ECCB0C4-7ABD-EF4C-A03F-DED7DC21CCF8}"/>
              </a:ext>
            </a:extLst>
          </p:cNvPr>
          <p:cNvSpPr/>
          <p:nvPr/>
        </p:nvSpPr>
        <p:spPr>
          <a:xfrm>
            <a:off x="1736315" y="1761952"/>
            <a:ext cx="8854473" cy="2485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049"/>
            <a:endParaRPr lang="en-US" sz="1697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146A41-9918-4D42-B938-F1060839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039" y="612226"/>
            <a:ext cx="8149892" cy="678812"/>
          </a:xfrm>
        </p:spPr>
        <p:txBody>
          <a:bodyPr/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Looking ahead, 2023 – a renewed impetus &amp; opportunity for action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853785-103E-EC4E-95B0-36D1F6F7DF29}"/>
              </a:ext>
            </a:extLst>
          </p:cNvPr>
          <p:cNvGrpSpPr/>
          <p:nvPr/>
        </p:nvGrpSpPr>
        <p:grpSpPr>
          <a:xfrm>
            <a:off x="1594163" y="2229242"/>
            <a:ext cx="9073836" cy="4628758"/>
            <a:chOff x="-154717" y="2637518"/>
            <a:chExt cx="9624400" cy="490961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B7836-5DCB-BE46-A81B-64412CA70338}"/>
                </a:ext>
              </a:extLst>
            </p:cNvPr>
            <p:cNvCxnSpPr>
              <a:cxnSpLocks/>
            </p:cNvCxnSpPr>
            <p:nvPr/>
          </p:nvCxnSpPr>
          <p:spPr>
            <a:xfrm>
              <a:off x="581446" y="4398925"/>
              <a:ext cx="8663041" cy="0"/>
            </a:xfrm>
            <a:prstGeom prst="line">
              <a:avLst/>
            </a:prstGeom>
            <a:ln w="10160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747FC2-E95C-D742-BBDF-A4D2B38BE9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8674" y="4417862"/>
              <a:ext cx="2258108" cy="4398"/>
            </a:xfrm>
            <a:prstGeom prst="line">
              <a:avLst/>
            </a:prstGeom>
            <a:ln w="1016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2B1104-3564-6C46-8A67-C54A0EDD8D0D}"/>
                </a:ext>
              </a:extLst>
            </p:cNvPr>
            <p:cNvSpPr txBox="1"/>
            <p:nvPr/>
          </p:nvSpPr>
          <p:spPr>
            <a:xfrm>
              <a:off x="-154717" y="4680157"/>
              <a:ext cx="1639976" cy="65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2049"/>
              <a:r>
                <a:rPr lang="en-US" sz="169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April, May 2019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636DA2-A3FA-384C-87EF-4CC7C68B5D45}"/>
                </a:ext>
              </a:extLst>
            </p:cNvPr>
            <p:cNvSpPr txBox="1"/>
            <p:nvPr/>
          </p:nvSpPr>
          <p:spPr>
            <a:xfrm>
              <a:off x="1807861" y="4713525"/>
              <a:ext cx="1421859" cy="65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2049"/>
              <a:r>
                <a:rPr lang="en-US" sz="169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 2019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D4AD10-4BFE-404C-B872-B9C884EC4A20}"/>
                </a:ext>
              </a:extLst>
            </p:cNvPr>
            <p:cNvSpPr txBox="1"/>
            <p:nvPr/>
          </p:nvSpPr>
          <p:spPr>
            <a:xfrm>
              <a:off x="5687098" y="4657517"/>
              <a:ext cx="1261039" cy="65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2049"/>
              <a:r>
                <a:rPr lang="en-US" sz="169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 2022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899FF7-17F8-F245-A430-C01A74160903}"/>
                </a:ext>
              </a:extLst>
            </p:cNvPr>
            <p:cNvSpPr txBox="1"/>
            <p:nvPr/>
          </p:nvSpPr>
          <p:spPr>
            <a:xfrm>
              <a:off x="7056039" y="6679928"/>
              <a:ext cx="2413644" cy="867205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862049"/>
              <a:r>
                <a:rPr lang="en-US" sz="1697" dirty="0">
                  <a:solidFill>
                    <a:srgbClr val="002060"/>
                  </a:solidFill>
                  <a:latin typeface="Arial"/>
                </a:rPr>
                <a:t> Aim: </a:t>
              </a:r>
              <a:r>
                <a:rPr lang="en-US" sz="1508" dirty="0">
                  <a:solidFill>
                    <a:srgbClr val="002060"/>
                  </a:solidFill>
                  <a:latin typeface="Arial"/>
                </a:rPr>
                <a:t>Every user has quality care and universal WASH  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26D734A-8557-CE4D-B9B7-C64E1B1A59E4}"/>
                </a:ext>
              </a:extLst>
            </p:cNvPr>
            <p:cNvCxnSpPr>
              <a:cxnSpLocks/>
            </p:cNvCxnSpPr>
            <p:nvPr/>
          </p:nvCxnSpPr>
          <p:spPr>
            <a:xfrm>
              <a:off x="1113688" y="4398925"/>
              <a:ext cx="1461196" cy="0"/>
            </a:xfrm>
            <a:prstGeom prst="line">
              <a:avLst/>
            </a:prstGeom>
            <a:ln w="1016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C26A2E-F570-E443-A279-94A4BD6427DF}"/>
                </a:ext>
              </a:extLst>
            </p:cNvPr>
            <p:cNvSpPr txBox="1"/>
            <p:nvPr/>
          </p:nvSpPr>
          <p:spPr>
            <a:xfrm>
              <a:off x="-92949" y="2637518"/>
              <a:ext cx="1483318" cy="156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2049"/>
              <a:r>
                <a:rPr lang="en-US" sz="1283" dirty="0">
                  <a:solidFill>
                    <a:prstClr val="white"/>
                  </a:solidFill>
                  <a:latin typeface="Arial"/>
                </a:rPr>
                <a:t>Global baseline and guidance form basis for strategic action, 72</a:t>
              </a:r>
              <a:r>
                <a:rPr lang="en-US" sz="1283" baseline="30000" dirty="0">
                  <a:solidFill>
                    <a:prstClr val="white"/>
                  </a:solidFill>
                  <a:latin typeface="Arial"/>
                </a:rPr>
                <a:t>nd</a:t>
              </a:r>
              <a:r>
                <a:rPr lang="en-US" sz="1283" dirty="0">
                  <a:solidFill>
                    <a:prstClr val="white"/>
                  </a:solidFill>
                  <a:latin typeface="Arial"/>
                </a:rPr>
                <a:t> World Health Assembly Resolution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7D139B-86FF-114C-9F65-605472AD66AC}"/>
                </a:ext>
              </a:extLst>
            </p:cNvPr>
            <p:cNvSpPr txBox="1"/>
            <p:nvPr/>
          </p:nvSpPr>
          <p:spPr>
            <a:xfrm>
              <a:off x="1523666" y="3011266"/>
              <a:ext cx="1608564" cy="114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2049"/>
              <a:r>
                <a:rPr lang="en-US" sz="1283" dirty="0">
                  <a:solidFill>
                    <a:prstClr val="white"/>
                  </a:solidFill>
                  <a:latin typeface="Arial"/>
                </a:rPr>
                <a:t>21 countries met in Zambia to strengthen &amp; catalyze further action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169B1A3-B09C-43D0-9E17-B0CC4D240C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134" y="4734835"/>
            <a:ext cx="1024163" cy="14463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9AB9BD-C5A3-4E4B-9BDE-C704FF089A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350" y="5215519"/>
            <a:ext cx="1020039" cy="1446324"/>
          </a:xfrm>
          <a:prstGeom prst="rect">
            <a:avLst/>
          </a:prstGeom>
        </p:spPr>
      </p:pic>
      <p:pic>
        <p:nvPicPr>
          <p:cNvPr id="32" name="Picture 31" descr="Description: C:\Users\mmulenga\Documents\MLGH- DHID\COAT OF ARMS.png">
            <a:extLst>
              <a:ext uri="{FF2B5EF4-FFF2-40B4-BE49-F238E27FC236}">
                <a16:creationId xmlns:a16="http://schemas.microsoft.com/office/drawing/2014/main" id="{4E0053E1-553A-4BC3-BA84-72B8558B6A3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3920" y="4856627"/>
            <a:ext cx="760195" cy="60137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59CCC6D-F1EA-4F2B-9BD6-D7364B125E26}"/>
              </a:ext>
            </a:extLst>
          </p:cNvPr>
          <p:cNvSpPr txBox="1"/>
          <p:nvPr/>
        </p:nvSpPr>
        <p:spPr>
          <a:xfrm>
            <a:off x="6107103" y="4140659"/>
            <a:ext cx="1077459" cy="61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6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2022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71F2DF-11A5-46B7-A066-E1046228812F}"/>
              </a:ext>
            </a:extLst>
          </p:cNvPr>
          <p:cNvSpPr/>
          <p:nvPr/>
        </p:nvSpPr>
        <p:spPr>
          <a:xfrm>
            <a:off x="6449782" y="3760423"/>
            <a:ext cx="301636" cy="2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049"/>
            <a:endParaRPr lang="en-GB" sz="1697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6044D1-3493-4BAF-9A1B-2176BE7C1F39}"/>
              </a:ext>
            </a:extLst>
          </p:cNvPr>
          <p:cNvSpPr txBox="1"/>
          <p:nvPr/>
        </p:nvSpPr>
        <p:spPr>
          <a:xfrm>
            <a:off x="5907864" y="2427696"/>
            <a:ext cx="1283917" cy="1276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283" dirty="0">
                <a:solidFill>
                  <a:prstClr val="white"/>
                </a:solidFill>
                <a:latin typeface="Arial"/>
              </a:rPr>
              <a:t>Expanded WASH FIT V 2.0 package with focus on climate and equity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432B0F-6298-408D-82C3-96B8AD60982D}"/>
              </a:ext>
            </a:extLst>
          </p:cNvPr>
          <p:cNvSpPr txBox="1"/>
          <p:nvPr/>
        </p:nvSpPr>
        <p:spPr>
          <a:xfrm>
            <a:off x="5099949" y="1815061"/>
            <a:ext cx="5181345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508" dirty="0">
                <a:solidFill>
                  <a:prstClr val="white"/>
                </a:solidFill>
                <a:latin typeface="Arial"/>
              </a:rPr>
              <a:t>Country implementation (75+) of standards, regular monitoring, WASH FIT, roadmaps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EEE23-C1AE-4DF3-98D2-45DCB1AF5479}"/>
              </a:ext>
            </a:extLst>
          </p:cNvPr>
          <p:cNvCxnSpPr>
            <a:cxnSpLocks/>
          </p:cNvCxnSpPr>
          <p:nvPr/>
        </p:nvCxnSpPr>
        <p:spPr>
          <a:xfrm>
            <a:off x="4920420" y="2354683"/>
            <a:ext cx="5360872" cy="6399"/>
          </a:xfrm>
          <a:prstGeom prst="line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AE6CA3B-D7D7-4218-A4E2-946075B25C82}"/>
              </a:ext>
            </a:extLst>
          </p:cNvPr>
          <p:cNvSpPr txBox="1"/>
          <p:nvPr/>
        </p:nvSpPr>
        <p:spPr>
          <a:xfrm>
            <a:off x="3998953" y="1833059"/>
            <a:ext cx="1340521" cy="35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6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5107B6-F8FF-4DE0-9DC5-1E7858178ACD}"/>
              </a:ext>
            </a:extLst>
          </p:cNvPr>
          <p:cNvSpPr txBox="1"/>
          <p:nvPr/>
        </p:nvSpPr>
        <p:spPr>
          <a:xfrm>
            <a:off x="4624982" y="2513948"/>
            <a:ext cx="1340521" cy="10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283" dirty="0">
                <a:solidFill>
                  <a:prstClr val="white"/>
                </a:solidFill>
                <a:latin typeface="Arial"/>
              </a:rPr>
              <a:t>Fundamentals First and launch of WASH in HCF Taskforce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15B6AEB-FDF8-4F5F-AD5B-EFB41FE6F27C}"/>
              </a:ext>
            </a:extLst>
          </p:cNvPr>
          <p:cNvCxnSpPr>
            <a:cxnSpLocks/>
          </p:cNvCxnSpPr>
          <p:nvPr/>
        </p:nvCxnSpPr>
        <p:spPr>
          <a:xfrm>
            <a:off x="7064315" y="3881672"/>
            <a:ext cx="2441953" cy="34287"/>
          </a:xfrm>
          <a:prstGeom prst="line">
            <a:avLst/>
          </a:prstGeom>
          <a:ln w="1016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FF2A89C-EE2F-44BE-B185-D3AFB8F8DA8A}"/>
              </a:ext>
            </a:extLst>
          </p:cNvPr>
          <p:cNvSpPr txBox="1"/>
          <p:nvPr/>
        </p:nvSpPr>
        <p:spPr>
          <a:xfrm>
            <a:off x="4819085" y="4167358"/>
            <a:ext cx="1188901" cy="61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6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2022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F99426-DDAA-4131-80ED-60330636FE74}"/>
              </a:ext>
            </a:extLst>
          </p:cNvPr>
          <p:cNvSpPr txBox="1"/>
          <p:nvPr/>
        </p:nvSpPr>
        <p:spPr>
          <a:xfrm>
            <a:off x="9590881" y="2286015"/>
            <a:ext cx="1107007" cy="147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283" dirty="0">
                <a:solidFill>
                  <a:prstClr val="white"/>
                </a:solidFill>
                <a:latin typeface="Arial"/>
              </a:rPr>
              <a:t>Global WASH in HCF Summit; new strategic direction 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75AE4-812D-45A8-819E-884C8015D6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430" y="4844617"/>
            <a:ext cx="944127" cy="1318146"/>
          </a:xfrm>
          <a:prstGeom prst="rect">
            <a:avLst/>
          </a:prstGeom>
        </p:spPr>
      </p:pic>
      <p:pic>
        <p:nvPicPr>
          <p:cNvPr id="1026" name="Picture 2" descr="WASH FIT: A practical guide for improving quality of care through water, sanitation and hygiene in health care facilities. Second edition">
            <a:extLst>
              <a:ext uri="{FF2B5EF4-FFF2-40B4-BE49-F238E27FC236}">
                <a16:creationId xmlns:a16="http://schemas.microsoft.com/office/drawing/2014/main" id="{04F275E5-6610-4A5B-BC2B-586984AFE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5263" y="4685037"/>
            <a:ext cx="909298" cy="12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SH FIT manual for trainers">
            <a:extLst>
              <a:ext uri="{FF2B5EF4-FFF2-40B4-BE49-F238E27FC236}">
                <a16:creationId xmlns:a16="http://schemas.microsoft.com/office/drawing/2014/main" id="{C1A0FEB1-CE0B-4FD6-81C6-0D11DBA1A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5646" y="5474016"/>
            <a:ext cx="804668" cy="1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F51F6-D2A6-4B40-8AD9-05D6E8C0AD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725" y="4662189"/>
            <a:ext cx="951976" cy="135108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B63010-54B4-46B3-9B43-D808289027EF}"/>
              </a:ext>
            </a:extLst>
          </p:cNvPr>
          <p:cNvSpPr txBox="1"/>
          <p:nvPr/>
        </p:nvSpPr>
        <p:spPr>
          <a:xfrm>
            <a:off x="9789373" y="4188883"/>
            <a:ext cx="1188901" cy="61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6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</a:p>
          <a:p>
            <a:pPr algn="ctr" defTabSz="862049"/>
            <a:r>
              <a:rPr lang="en-US" sz="16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B6E6DC-9C1C-4075-9584-758979A9550C}"/>
              </a:ext>
            </a:extLst>
          </p:cNvPr>
          <p:cNvSpPr txBox="1"/>
          <p:nvPr/>
        </p:nvSpPr>
        <p:spPr>
          <a:xfrm>
            <a:off x="8048173" y="4155032"/>
            <a:ext cx="1188901" cy="61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6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096C0E-A849-4619-A700-10AC74553503}"/>
              </a:ext>
            </a:extLst>
          </p:cNvPr>
          <p:cNvSpPr txBox="1"/>
          <p:nvPr/>
        </p:nvSpPr>
        <p:spPr>
          <a:xfrm>
            <a:off x="7021058" y="2581610"/>
            <a:ext cx="1222169" cy="10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283" dirty="0">
                <a:solidFill>
                  <a:prstClr val="white"/>
                </a:solidFill>
                <a:latin typeface="Arial"/>
              </a:rPr>
              <a:t>JMP Global update on WASH services in HCF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816735-F8E7-4A7F-A75F-14135A693476}"/>
              </a:ext>
            </a:extLst>
          </p:cNvPr>
          <p:cNvSpPr txBox="1"/>
          <p:nvPr/>
        </p:nvSpPr>
        <p:spPr>
          <a:xfrm>
            <a:off x="8020172" y="2549518"/>
            <a:ext cx="1000989" cy="10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283" dirty="0">
                <a:solidFill>
                  <a:prstClr val="white"/>
                </a:solidFill>
                <a:latin typeface="Arial"/>
              </a:rPr>
              <a:t>Global Progress Report/ Country tracker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E8EA95-50D5-486B-9EFE-39953656A9AF}"/>
              </a:ext>
            </a:extLst>
          </p:cNvPr>
          <p:cNvSpPr/>
          <p:nvPr/>
        </p:nvSpPr>
        <p:spPr>
          <a:xfrm>
            <a:off x="5262716" y="3758012"/>
            <a:ext cx="301636" cy="2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049"/>
            <a:endParaRPr lang="en-GB" sz="1697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7F92B6D-EC68-4080-8E1F-BC843FE3A2A4}"/>
              </a:ext>
            </a:extLst>
          </p:cNvPr>
          <p:cNvSpPr/>
          <p:nvPr/>
        </p:nvSpPr>
        <p:spPr>
          <a:xfrm>
            <a:off x="8461456" y="3748517"/>
            <a:ext cx="301636" cy="2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049"/>
            <a:endParaRPr lang="en-GB" sz="1697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044C5D-1A44-4054-871D-1A74FCC9D4E7}"/>
              </a:ext>
            </a:extLst>
          </p:cNvPr>
          <p:cNvSpPr txBox="1"/>
          <p:nvPr/>
        </p:nvSpPr>
        <p:spPr>
          <a:xfrm>
            <a:off x="8994547" y="4190923"/>
            <a:ext cx="1188901" cy="61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6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</a:p>
          <a:p>
            <a:pPr algn="ctr" defTabSz="862049"/>
            <a:r>
              <a:rPr lang="en-US" sz="16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8D60B2-50B8-41CA-B692-927809CF6BC9}"/>
              </a:ext>
            </a:extLst>
          </p:cNvPr>
          <p:cNvSpPr txBox="1"/>
          <p:nvPr/>
        </p:nvSpPr>
        <p:spPr>
          <a:xfrm>
            <a:off x="8822503" y="2581609"/>
            <a:ext cx="1000989" cy="10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49"/>
            <a:r>
              <a:rPr lang="en-US" sz="1283" dirty="0">
                <a:solidFill>
                  <a:prstClr val="white"/>
                </a:solidFill>
                <a:latin typeface="Arial"/>
              </a:rPr>
              <a:t>World Health Assembly; last reporting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97A4BE-A396-409F-A1D4-7946518C6E29}"/>
              </a:ext>
            </a:extLst>
          </p:cNvPr>
          <p:cNvSpPr txBox="1"/>
          <p:nvPr/>
        </p:nvSpPr>
        <p:spPr>
          <a:xfrm>
            <a:off x="9198388" y="4787980"/>
            <a:ext cx="1461140" cy="7386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/>
              </a:rPr>
              <a:t>Launch of 2023 Global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289252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2948C3-6502-F44C-BF89-8D8EE4BD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>
                <a:solidFill>
                  <a:prstClr val="black"/>
                </a:solidFill>
                <a:latin typeface="Arial"/>
              </a:rPr>
              <a:pPr/>
              <a:t>22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0E20D2-0DD1-4169-813B-84565585C003}"/>
              </a:ext>
            </a:extLst>
          </p:cNvPr>
          <p:cNvSpPr/>
          <p:nvPr/>
        </p:nvSpPr>
        <p:spPr>
          <a:xfrm>
            <a:off x="1528573" y="6298914"/>
            <a:ext cx="9143999" cy="55908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50CD2B-3769-48B8-ABCB-6BC74DBBB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8" y="6161504"/>
            <a:ext cx="2355888" cy="827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7E0042-6A8F-4153-B234-DB6E2CF12BEB}"/>
              </a:ext>
            </a:extLst>
          </p:cNvPr>
          <p:cNvSpPr txBox="1">
            <a:spLocks/>
          </p:cNvSpPr>
          <p:nvPr/>
        </p:nvSpPr>
        <p:spPr bwMode="gray">
          <a:xfrm>
            <a:off x="2005988" y="154678"/>
            <a:ext cx="5508000" cy="1119158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prstClr val="white"/>
                </a:solidFill>
                <a:latin typeface="Ebrima"/>
                <a:ea typeface="Ebrima"/>
                <a:cs typeface="Ebrima"/>
              </a:rPr>
              <a:t>Thank you!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C706D0F-E809-45DA-829E-8F90214EE04D}"/>
              </a:ext>
            </a:extLst>
          </p:cNvPr>
          <p:cNvSpPr txBox="1">
            <a:spLocks/>
          </p:cNvSpPr>
          <p:nvPr/>
        </p:nvSpPr>
        <p:spPr bwMode="gray">
          <a:xfrm>
            <a:off x="1848466" y="154678"/>
            <a:ext cx="9045676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Ebrima"/>
              </a:rPr>
              <a:t>Actions needed in three main areas to accelerate progress </a:t>
            </a:r>
            <a:r>
              <a:rPr lang="en-US" sz="2200" dirty="0">
                <a:latin typeface="Ebrima"/>
              </a:rPr>
              <a:t>(sneak preview-2023 global progress report)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795570C-C61F-4EC3-9DD3-F40DC9B322D8}"/>
              </a:ext>
            </a:extLst>
          </p:cNvPr>
          <p:cNvSpPr txBox="1">
            <a:spLocks/>
          </p:cNvSpPr>
          <p:nvPr/>
        </p:nvSpPr>
        <p:spPr bwMode="gray">
          <a:xfrm>
            <a:off x="7549420" y="5510209"/>
            <a:ext cx="3441366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200" dirty="0">
                <a:latin typeface="Ebrima"/>
              </a:rPr>
              <a:t>Find out more, including progress for 73 countries, resources and new WASH FIT package at www.washinhcf.org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CDC464D-55BF-4FE5-95D4-2387A1428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334" y="1246924"/>
            <a:ext cx="8422034" cy="2739030"/>
          </a:xfrm>
          <a:prstGeom prst="rect">
            <a:avLst/>
          </a:prstGeom>
          <a:noFill/>
          <a:ln>
            <a:noFill/>
          </a:ln>
        </p:spPr>
        <p:txBody>
          <a:bodyPr wrap="square" lIns="86179" tIns="43090" rIns="86179" bIns="4309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defTabSz="781903" fontAlgn="base">
              <a:spcBef>
                <a:spcPct val="0"/>
              </a:spcBef>
              <a:spcAft>
                <a:spcPts val="1131"/>
              </a:spcAft>
              <a:buFontTx/>
              <a:buAutoNum type="arabicPeriod"/>
            </a:pPr>
            <a:r>
              <a:rPr lang="en-GB" sz="2200" b="1" dirty="0">
                <a:solidFill>
                  <a:srgbClr val="09164D"/>
                </a:solidFill>
                <a:latin typeface="Arial"/>
              </a:rPr>
              <a:t>Integrate WASH, waste and electricity services </a:t>
            </a:r>
            <a:r>
              <a:rPr lang="en-GB" sz="2200" dirty="0">
                <a:solidFill>
                  <a:srgbClr val="09164D"/>
                </a:solidFill>
                <a:latin typeface="Arial"/>
              </a:rPr>
              <a:t>into health planning, programming, financing and monitoring at all levels</a:t>
            </a:r>
          </a:p>
          <a:p>
            <a:pPr marL="342900" indent="-342900" defTabSz="781903" fontAlgn="base">
              <a:spcBef>
                <a:spcPct val="0"/>
              </a:spcBef>
              <a:spcAft>
                <a:spcPts val="1131"/>
              </a:spcAft>
              <a:buFontTx/>
              <a:buAutoNum type="arabicPeriod"/>
            </a:pPr>
            <a:r>
              <a:rPr lang="en-GB" sz="2200" b="1" dirty="0">
                <a:solidFill>
                  <a:srgbClr val="09164D"/>
                </a:solidFill>
                <a:latin typeface="Arial"/>
              </a:rPr>
              <a:t>Regularly monitor and review progress </a:t>
            </a:r>
            <a:r>
              <a:rPr lang="en-GB" sz="2200" dirty="0">
                <a:solidFill>
                  <a:srgbClr val="09164D"/>
                </a:solidFill>
                <a:latin typeface="Arial"/>
              </a:rPr>
              <a:t>and strengthen accountability</a:t>
            </a:r>
          </a:p>
          <a:p>
            <a:pPr marL="342900" indent="-342900" defTabSz="781903" fontAlgn="base">
              <a:spcBef>
                <a:spcPct val="0"/>
              </a:spcBef>
              <a:spcAft>
                <a:spcPts val="1131"/>
              </a:spcAft>
              <a:buFontTx/>
              <a:buAutoNum type="arabicPeriod"/>
            </a:pPr>
            <a:r>
              <a:rPr lang="en-GB" sz="2200" b="1" dirty="0">
                <a:solidFill>
                  <a:srgbClr val="09164D"/>
                </a:solidFill>
                <a:latin typeface="Arial"/>
              </a:rPr>
              <a:t>Develop and empower the health workforce </a:t>
            </a:r>
            <a:r>
              <a:rPr lang="en-GB" sz="2200" dirty="0">
                <a:solidFill>
                  <a:srgbClr val="09164D"/>
                </a:solidFill>
                <a:latin typeface="Arial"/>
              </a:rPr>
              <a:t>to deliver and maintain WASH, waste and electricity services and practise good hygiene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54AFB-5105-4563-BF81-6922F09D5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990" y="4264058"/>
            <a:ext cx="5897668" cy="25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9EE8EC25-5839-9BA3-4411-B5D32CAD71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8222C-C0B6-27CC-6BA4-FB20E73E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74" y="-1604514"/>
            <a:ext cx="12991382" cy="866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62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AB2F8D4-0655-3B40-A7D8-6A36630B3C15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b="13017"/>
          <a:stretch>
            <a:fillRect/>
          </a:stretch>
        </p:blipFill>
        <p:spPr>
          <a:xfrm>
            <a:off x="324474" y="104243"/>
            <a:ext cx="3298620" cy="3254333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A2AEDDC-A216-1C01-AE43-8E7CA65E8B1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6" b="12996"/>
          <a:stretch>
            <a:fillRect/>
          </a:stretch>
        </p:blipFill>
        <p:spPr>
          <a:xfrm>
            <a:off x="3037489" y="1761163"/>
            <a:ext cx="5166198" cy="5096837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4036BF9-99F0-9FCB-23DF-696A517B3FD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8" b="12988"/>
          <a:stretch>
            <a:fillRect/>
          </a:stretch>
        </p:blipFill>
        <p:spPr>
          <a:xfrm>
            <a:off x="7642627" y="13347"/>
            <a:ext cx="3536950" cy="3490913"/>
          </a:xfrm>
        </p:spPr>
      </p:pic>
    </p:spTree>
    <p:extLst>
      <p:ext uri="{BB962C8B-B14F-4D97-AF65-F5344CB8AC3E}">
        <p14:creationId xmlns:p14="http://schemas.microsoft.com/office/powerpoint/2010/main" val="191746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0A6B482-BBA2-0CE2-CD8A-6962C6D70CE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0" r="22230"/>
          <a:stretch>
            <a:fillRect/>
          </a:stretch>
        </p:blipFill>
        <p:spPr>
          <a:xfrm rot="5400000">
            <a:off x="656137" y="127060"/>
            <a:ext cx="6225416" cy="6310582"/>
          </a:xfrm>
        </p:spPr>
      </p:pic>
    </p:spTree>
    <p:extLst>
      <p:ext uri="{BB962C8B-B14F-4D97-AF65-F5344CB8AC3E}">
        <p14:creationId xmlns:p14="http://schemas.microsoft.com/office/powerpoint/2010/main" val="367809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FF7F4A-043E-83AE-102D-79A8750A3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Prioritisation and actions that lead to systemic and sustained change: who needs to do what in which part of the system?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atin typeface="Arial" panose="020B0604020202020204" pitchFamily="34" charset="0"/>
              </a:rPr>
              <a:t>World Café – Let’s chat, co-think and co-act! </a:t>
            </a:r>
            <a:endParaRPr lang="en-GB" sz="4000" b="1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3AABD-69F7-8EF2-4C5C-786F7999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15459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9FF58333-5CF9-C834-5DCB-FCB9C188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47" y="145067"/>
            <a:ext cx="4618812" cy="1268809"/>
          </a:xfrm>
        </p:spPr>
        <p:txBody>
          <a:bodyPr>
            <a:normAutofit fontScale="90000"/>
          </a:bodyPr>
          <a:lstStyle/>
          <a:p>
            <a:r>
              <a:rPr lang="en-GB" dirty="0"/>
              <a:t>World Café discussion theme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F7E4C-856E-E532-2CEB-817BB3A80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40624" y="6599461"/>
            <a:ext cx="3115284" cy="365125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Source: Bing search 26/04/23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DE49ED09-D7EE-974E-EB75-37B8F4B45B4A}"/>
              </a:ext>
            </a:extLst>
          </p:cNvPr>
          <p:cNvSpPr txBox="1">
            <a:spLocks/>
          </p:cNvSpPr>
          <p:nvPr/>
        </p:nvSpPr>
        <p:spPr>
          <a:xfrm>
            <a:off x="585062" y="1662109"/>
            <a:ext cx="4618812" cy="11128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bg2"/>
                </a:solidFill>
                <a:latin typeface="Quicksand Medium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b="1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b="1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Prioritisation and actions that lead to systemic and sustained change: Who needs to do what in which part of the system?</a:t>
            </a:r>
            <a:endParaRPr lang="en-GB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</a:rPr>
              <a:t>In groups:</a:t>
            </a:r>
          </a:p>
          <a:p>
            <a:pPr marL="1026900" lvl="2" indent="-342900"/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2EB0F43-7375-18F2-60B6-F566BCBEB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691765"/>
              </p:ext>
            </p:extLst>
          </p:nvPr>
        </p:nvGraphicFramePr>
        <p:xfrm>
          <a:off x="746347" y="3023220"/>
          <a:ext cx="3804779" cy="3078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68 + elevator pitch example | Elevator pitch examples, Personal ...">
            <a:extLst>
              <a:ext uri="{FF2B5EF4-FFF2-40B4-BE49-F238E27FC236}">
                <a16:creationId xmlns:a16="http://schemas.microsoft.com/office/drawing/2014/main" id="{DC492DDB-1CB8-97B6-4C13-1F63E9DFB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24" y="258539"/>
            <a:ext cx="4899536" cy="6340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AB71F-08C2-E82C-2CF8-EC209EE70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C62679-CE3C-F26F-4DD5-D3CCC598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Section 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71D108-1910-B2CB-C25D-37D74A299426}"/>
              </a:ext>
            </a:extLst>
          </p:cNvPr>
          <p:cNvSpPr txBox="1">
            <a:spLocks/>
          </p:cNvSpPr>
          <p:nvPr/>
        </p:nvSpPr>
        <p:spPr>
          <a:xfrm>
            <a:off x="2145053" y="2003002"/>
            <a:ext cx="9282430" cy="333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0" kern="1200">
                <a:solidFill>
                  <a:schemeClr val="bg1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</a:rPr>
              <a:t>Prioritisation and actions that lead to systemic and sustained change: Who needs to do what in which part of the system?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GB" sz="4000" b="1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000" b="1" dirty="0">
                <a:latin typeface="Arial" panose="020B0604020202020204" pitchFamily="34" charset="0"/>
              </a:rPr>
              <a:t> </a:t>
            </a:r>
            <a:endParaRPr lang="en-GB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8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870BDC-1D4D-01CF-0D81-B73AD872135E}"/>
              </a:ext>
            </a:extLst>
          </p:cNvPr>
          <p:cNvSpPr/>
          <p:nvPr/>
        </p:nvSpPr>
        <p:spPr>
          <a:xfrm>
            <a:off x="0" y="2631233"/>
            <a:ext cx="12192000" cy="4226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2E4AF-7F94-0E4B-4918-949159C2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629" y="2752530"/>
            <a:ext cx="8950742" cy="39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7E62-D567-5052-700B-3E42B1E8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72749-4A5B-91B9-C78A-DCA988E1E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A73CEF84-775B-58BD-803F-4EB7C58DCD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412130"/>
              </p:ext>
            </p:extLst>
          </p:nvPr>
        </p:nvGraphicFramePr>
        <p:xfrm>
          <a:off x="751839" y="1344265"/>
          <a:ext cx="10688319" cy="4974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11">
                  <a:extLst>
                    <a:ext uri="{9D8B030D-6E8A-4147-A177-3AD203B41FA5}">
                      <a16:colId xmlns:a16="http://schemas.microsoft.com/office/drawing/2014/main" val="2227584724"/>
                    </a:ext>
                  </a:extLst>
                </a:gridCol>
                <a:gridCol w="9490908">
                  <a:extLst>
                    <a:ext uri="{9D8B030D-6E8A-4147-A177-3AD203B41FA5}">
                      <a16:colId xmlns:a16="http://schemas.microsoft.com/office/drawing/2014/main" val="2119698951"/>
                    </a:ext>
                  </a:extLst>
                </a:gridCol>
              </a:tblGrid>
              <a:tr h="383918">
                <a:tc>
                  <a:txBody>
                    <a:bodyPr/>
                    <a:lstStyle/>
                    <a:p>
                      <a:r>
                        <a:rPr lang="en-GB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Topics and speakers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509972"/>
                  </a:ext>
                </a:extLst>
              </a:tr>
              <a:tr h="436283"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</a:rPr>
                        <a:t>1.45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+mn-lt"/>
                        </a:rPr>
                        <a:t>Welcome and framing </a:t>
                      </a:r>
                      <a:endParaRPr lang="en-GB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05015"/>
                  </a:ext>
                </a:extLst>
              </a:tr>
              <a:tr h="2639546"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</a:rPr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Strengthening Primary Health Care a hook for advancing Universal Health Coverage, Quality of Care and WASH in health care facilities?</a:t>
                      </a:r>
                      <a:endParaRPr lang="en-GB" b="1" dirty="0">
                        <a:latin typeface="+mn-lt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dirty="0">
                          <a:latin typeface="+mn-lt"/>
                        </a:rPr>
                        <a:t>Re-orienting health systems to strengthen a Primary Health Care approach - </a:t>
                      </a:r>
                      <a:r>
                        <a:rPr lang="en-GB" i="1" dirty="0" err="1">
                          <a:latin typeface="+mn-lt"/>
                        </a:rPr>
                        <a:t>Dr.</a:t>
                      </a:r>
                      <a:r>
                        <a:rPr lang="en-GB" i="1" dirty="0">
                          <a:latin typeface="+mn-lt"/>
                        </a:rPr>
                        <a:t> Jo Keatinge – Health Systems Expert – FCDO - UK</a:t>
                      </a:r>
                      <a:endParaRPr lang="en-GB" dirty="0">
                        <a:latin typeface="+mn-lt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dirty="0">
                          <a:latin typeface="+mn-lt"/>
                        </a:rPr>
                        <a:t>Accelerating action on WASH in health care facilities: a key lever for universal Primary Health Care - </a:t>
                      </a:r>
                      <a:r>
                        <a:rPr lang="en-GB" i="1" dirty="0">
                          <a:latin typeface="+mn-lt"/>
                        </a:rPr>
                        <a:t>Bruce Gordon – WASH Unit Team Leader, WHO</a:t>
                      </a:r>
                      <a:endParaRPr lang="en-GB" dirty="0">
                        <a:latin typeface="+mn-lt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dirty="0">
                          <a:latin typeface="+mn-lt"/>
                        </a:rPr>
                        <a:t>Multi-sector collaboration – opportunities and challenges: a national level perspective - </a:t>
                      </a:r>
                      <a:r>
                        <a:rPr lang="en-GB" i="1" dirty="0">
                          <a:latin typeface="+mn-lt"/>
                        </a:rPr>
                        <a:t>Khadija Haroun – Regional Health Officer - Tanzania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GB" dirty="0">
                          <a:latin typeface="+mn-lt"/>
                        </a:rPr>
                        <a:t>Resilient health care facilities: levers and actors for change: -  </a:t>
                      </a:r>
                      <a:r>
                        <a:rPr lang="en-GB" i="1" dirty="0">
                          <a:latin typeface="+mn-lt"/>
                        </a:rPr>
                        <a:t>Neha Mankani – Midwife - Pakistan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53289"/>
                  </a:ext>
                </a:extLst>
              </a:tr>
              <a:tr h="659947"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</a:rPr>
                        <a:t>2.20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Prioritisation and actions that lead to systemic and sustained change: Who needs to do what in which part of the system? </a:t>
                      </a:r>
                      <a:r>
                        <a:rPr lang="en-GB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groups </a:t>
                      </a:r>
                      <a:endParaRPr lang="en-GB" b="0" i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64349"/>
                  </a:ext>
                </a:extLst>
              </a:tr>
              <a:tr h="659947"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</a:rPr>
                        <a:t>2.45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 and WASH a</a:t>
                      </a:r>
                      <a:r>
                        <a:rPr lang="en-GB" b="1" dirty="0">
                          <a:latin typeface="+mn-lt"/>
                        </a:rPr>
                        <a:t>ctions for accelerating progress and sustaining WASH in healthcare facilities </a:t>
                      </a:r>
                    </a:p>
                    <a:p>
                      <a:pPr marL="0" indent="0">
                        <a:buNone/>
                      </a:pPr>
                      <a:r>
                        <a:rPr lang="en-GB" b="1" dirty="0">
                          <a:latin typeface="+mn-lt"/>
                        </a:rPr>
                        <a:t>Close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52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9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FF7F4A-043E-83AE-102D-79A8750A3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effectLst/>
                <a:latin typeface="+mn-lt"/>
                <a:ea typeface="Calibri" panose="020F0502020204030204" pitchFamily="34" charset="0"/>
              </a:rPr>
              <a:t>Strengthening Primary Health Care a hook for advancing Universal Health Coverage, Quality of Care and WASH in Health Care Facilities?</a:t>
            </a:r>
            <a:endParaRPr lang="en-GB" b="1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3AABD-69F7-8EF2-4C5C-786F7999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Section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0710BF-820F-E389-3D6B-249B4EC6C6BD}"/>
              </a:ext>
            </a:extLst>
          </p:cNvPr>
          <p:cNvSpPr txBox="1"/>
          <p:nvPr/>
        </p:nvSpPr>
        <p:spPr>
          <a:xfrm>
            <a:off x="839788" y="4909469"/>
            <a:ext cx="24942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Quicksand" pitchFamily="2" charset="0"/>
              </a:rPr>
              <a:t>Neha Mankani, </a:t>
            </a:r>
            <a:r>
              <a:rPr lang="en-GB" sz="1600" i="1" dirty="0">
                <a:solidFill>
                  <a:schemeClr val="bg1"/>
                </a:solidFill>
                <a:effectLst/>
                <a:latin typeface="Quicksand" pitchFamily="2" charset="0"/>
                <a:ea typeface="Times New Roman" panose="02020603050405020304" pitchFamily="18" charset="0"/>
              </a:rPr>
              <a:t>Global Health </a:t>
            </a:r>
            <a:r>
              <a:rPr lang="en-GB" sz="1600" i="1" dirty="0">
                <a:solidFill>
                  <a:schemeClr val="bg1"/>
                </a:solidFill>
                <a:latin typeface="Quicksand" pitchFamily="2" charset="0"/>
                <a:ea typeface="Times New Roman" panose="02020603050405020304" pitchFamily="18" charset="0"/>
              </a:rPr>
              <a:t>P</a:t>
            </a:r>
            <a:r>
              <a:rPr lang="en-GB" sz="1600" i="1" dirty="0">
                <a:solidFill>
                  <a:schemeClr val="bg1"/>
                </a:solidFill>
                <a:effectLst/>
                <a:latin typeface="Quicksand" pitchFamily="2" charset="0"/>
                <a:ea typeface="Times New Roman" panose="02020603050405020304" pitchFamily="18" charset="0"/>
              </a:rPr>
              <a:t>ractitioner and  </a:t>
            </a:r>
            <a:r>
              <a:rPr lang="en-GB" sz="1600" i="1" dirty="0">
                <a:solidFill>
                  <a:schemeClr val="bg1"/>
                </a:solidFill>
                <a:latin typeface="Quicksand" pitchFamily="2" charset="0"/>
                <a:ea typeface="Times New Roman" panose="02020603050405020304" pitchFamily="18" charset="0"/>
              </a:rPr>
              <a:t>M</a:t>
            </a:r>
            <a:r>
              <a:rPr lang="en-GB" sz="1600" i="1" dirty="0">
                <a:solidFill>
                  <a:schemeClr val="bg1"/>
                </a:solidFill>
                <a:effectLst/>
                <a:latin typeface="Quicksand" pitchFamily="2" charset="0"/>
                <a:ea typeface="Times New Roman" panose="02020603050405020304" pitchFamily="18" charset="0"/>
              </a:rPr>
              <a:t>idwife, Pakistan</a:t>
            </a:r>
            <a:r>
              <a:rPr lang="en-GB" sz="1600" i="1" dirty="0">
                <a:solidFill>
                  <a:schemeClr val="bg1"/>
                </a:solidFill>
                <a:latin typeface="Quicksand" pitchFamily="2" charset="0"/>
              </a:rPr>
              <a:t> 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749D9972-9F44-2566-EA8B-E5A61A8F1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 b="5084"/>
          <a:stretch>
            <a:fillRect/>
          </a:stretch>
        </p:blipFill>
        <p:spPr>
          <a:xfrm>
            <a:off x="1170107" y="3234690"/>
            <a:ext cx="1590432" cy="1569079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D70F8D-9D27-3E4C-2AEA-4E9A80137A02}"/>
              </a:ext>
            </a:extLst>
          </p:cNvPr>
          <p:cNvSpPr txBox="1"/>
          <p:nvPr/>
        </p:nvSpPr>
        <p:spPr>
          <a:xfrm>
            <a:off x="3928287" y="4883805"/>
            <a:ext cx="232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/>
                <a:latin typeface="Quicksand" pitchFamily="2" charset="0"/>
                <a:ea typeface="Calibri" panose="020F0502020204030204" pitchFamily="34" charset="0"/>
              </a:rPr>
              <a:t>Khadija Haroun, </a:t>
            </a:r>
            <a:r>
              <a:rPr lang="en-GB" sz="1600" i="1" dirty="0">
                <a:solidFill>
                  <a:schemeClr val="bg1"/>
                </a:solidFill>
                <a:effectLst/>
                <a:latin typeface="Quicksand" pitchFamily="2" charset="0"/>
                <a:ea typeface="Calibri" panose="020F0502020204030204" pitchFamily="34" charset="0"/>
              </a:rPr>
              <a:t>Regional Health Officer, Tanzania </a:t>
            </a:r>
            <a:endParaRPr lang="en-GB" sz="1600" i="1" dirty="0">
              <a:solidFill>
                <a:schemeClr val="bg1"/>
              </a:solidFill>
              <a:latin typeface="Quicksan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E4044-FC41-379D-2073-C59C82089EE5}"/>
              </a:ext>
            </a:extLst>
          </p:cNvPr>
          <p:cNvSpPr txBox="1"/>
          <p:nvPr/>
        </p:nvSpPr>
        <p:spPr>
          <a:xfrm>
            <a:off x="6422569" y="4855729"/>
            <a:ext cx="232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/>
                <a:latin typeface="Quicksand" pitchFamily="2" charset="0"/>
                <a:ea typeface="Calibri" panose="020F0502020204030204" pitchFamily="34" charset="0"/>
              </a:rPr>
              <a:t>Bruce Gordon, </a:t>
            </a:r>
            <a:r>
              <a:rPr lang="en-GB" sz="1600" i="1" dirty="0">
                <a:solidFill>
                  <a:schemeClr val="bg1"/>
                </a:solidFill>
                <a:effectLst/>
                <a:latin typeface="Quicksand" pitchFamily="2" charset="0"/>
                <a:ea typeface="Calibri" panose="020F0502020204030204" pitchFamily="34" charset="0"/>
              </a:rPr>
              <a:t>Head of WASH Unit, WHO, Geneva</a:t>
            </a:r>
            <a:endParaRPr lang="en-GB" sz="1600" i="1" dirty="0">
              <a:solidFill>
                <a:schemeClr val="bg1"/>
              </a:solidFill>
              <a:latin typeface="Quicksan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D23289-C586-1E36-8D7E-4B1B0FB1C3C2}"/>
              </a:ext>
            </a:extLst>
          </p:cNvPr>
          <p:cNvSpPr txBox="1"/>
          <p:nvPr/>
        </p:nvSpPr>
        <p:spPr>
          <a:xfrm>
            <a:off x="9047156" y="4830526"/>
            <a:ext cx="2323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/>
                <a:latin typeface="Quicksand" pitchFamily="2" charset="0"/>
                <a:ea typeface="Calibri" panose="020F0502020204030204" pitchFamily="34" charset="0"/>
              </a:rPr>
              <a:t>Jo Keatinge, </a:t>
            </a:r>
            <a:r>
              <a:rPr lang="en-GB" sz="1600" i="1" dirty="0">
                <a:solidFill>
                  <a:schemeClr val="bg1"/>
                </a:solidFill>
                <a:effectLst/>
                <a:latin typeface="Quicksand" pitchFamily="2" charset="0"/>
                <a:ea typeface="Calibri" panose="020F0502020204030204" pitchFamily="34" charset="0"/>
              </a:rPr>
              <a:t>Health Systems Strengthening Adviser, FCDO, UK</a:t>
            </a:r>
            <a:endParaRPr lang="en-GB" sz="1600" i="1" dirty="0">
              <a:solidFill>
                <a:schemeClr val="bg1"/>
              </a:solidFill>
              <a:latin typeface="Quicksand" pitchFamily="2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0BF41FDA-E3A5-0B76-1B36-6B01D056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84" y="3240812"/>
            <a:ext cx="1463332" cy="1463332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5C8EB7-4235-C288-E0C2-351F2C157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04" y="3266791"/>
            <a:ext cx="1463332" cy="1388289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8BFA0732-16C4-ED35-6897-369564EFA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21" y="3339245"/>
            <a:ext cx="1400863" cy="1400346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756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B0E8-8CD6-4BCC-9573-39417C775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Universal Health Coverage – UHC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FFDB-D19E-4840-8248-09614BDD4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WHO definition: </a:t>
            </a:r>
          </a:p>
          <a:p>
            <a:endParaRPr lang="en-US" sz="2800" b="1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800" i="1" u="sng" dirty="0">
                <a:solidFill>
                  <a:srgbClr val="3C4245"/>
                </a:solidFill>
              </a:rPr>
              <a:t>A</a:t>
            </a:r>
            <a:r>
              <a:rPr lang="en-US" sz="2800" b="0" i="1" u="sng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ll</a:t>
            </a:r>
            <a:r>
              <a:rPr lang="en-US" sz="2800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 people have </a:t>
            </a:r>
            <a:r>
              <a:rPr lang="en-US" sz="2800" b="0" i="1" u="sng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lang="en-US" sz="2800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 to the health services they need, </a:t>
            </a:r>
            <a:r>
              <a:rPr lang="en-US" sz="2800" b="0" i="1" u="sng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when and where they need them</a:t>
            </a:r>
            <a:r>
              <a:rPr lang="en-US" sz="2800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800" b="0" i="1" u="sng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without financial hardship</a:t>
            </a:r>
            <a:r>
              <a:rPr lang="en-US" sz="2800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US" sz="2800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It includes the full range of essential health services, from health promotion to prevention, treatment, rehabilitation, and palliative care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3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D3061-B06A-4345-894B-910A5803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519586"/>
            <a:ext cx="9062185" cy="648072"/>
          </a:xfrm>
        </p:spPr>
        <p:txBody>
          <a:bodyPr>
            <a:normAutofit fontScale="90000"/>
          </a:bodyPr>
          <a:lstStyle/>
          <a:p>
            <a:r>
              <a:rPr lang="en-GB" dirty="0"/>
              <a:t>Universal Health Coverage - UHC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D28A-EA52-4B34-863D-68C3931EB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060" y="1590674"/>
            <a:ext cx="4930040" cy="423862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800" dirty="0"/>
              <a:t>3 dimensions to its achievement:</a:t>
            </a:r>
          </a:p>
          <a:p>
            <a:pPr marL="0" indent="0">
              <a:spcBef>
                <a:spcPts val="0"/>
              </a:spcBef>
              <a:buNone/>
            </a:pPr>
            <a:endParaRPr lang="en-GB" sz="2800" dirty="0"/>
          </a:p>
          <a:p>
            <a:pPr marL="571500" indent="-571500">
              <a:spcBef>
                <a:spcPts val="0"/>
              </a:spcBef>
              <a:buAutoNum type="romanLcParenR"/>
            </a:pPr>
            <a:r>
              <a:rPr lang="en-GB" sz="2800" dirty="0"/>
              <a:t>Increasing population coverage – equity</a:t>
            </a:r>
          </a:p>
          <a:p>
            <a:pPr marL="571500" indent="-571500">
              <a:spcBef>
                <a:spcPts val="0"/>
              </a:spcBef>
              <a:buAutoNum type="romanLcParenR"/>
            </a:pPr>
            <a:endParaRPr lang="en-GB" sz="2800" dirty="0"/>
          </a:p>
          <a:p>
            <a:pPr marL="571500" indent="-571500">
              <a:spcBef>
                <a:spcPts val="0"/>
              </a:spcBef>
              <a:buAutoNum type="romanLcParenR"/>
            </a:pPr>
            <a:r>
              <a:rPr lang="en-GB" sz="2800" dirty="0"/>
              <a:t>Increasing quality and package of services</a:t>
            </a:r>
          </a:p>
          <a:p>
            <a:pPr marL="571500" indent="-571500">
              <a:spcBef>
                <a:spcPts val="0"/>
              </a:spcBef>
              <a:buAutoNum type="romanLcParenR"/>
            </a:pPr>
            <a:endParaRPr lang="en-GB" sz="2800" dirty="0"/>
          </a:p>
          <a:p>
            <a:pPr marL="571500" indent="-571500">
              <a:spcBef>
                <a:spcPts val="0"/>
              </a:spcBef>
              <a:buAutoNum type="romanLcParenR"/>
            </a:pPr>
            <a:r>
              <a:rPr lang="en-GB" sz="2800" dirty="0"/>
              <a:t>Reducing the financial burden for households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52825-A726-4E0C-BC6C-30858396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85" y="1805552"/>
            <a:ext cx="6148817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1A17B9-978B-1892-91F0-25A82EA7E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63002"/>
            <a:ext cx="10931116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Anyone remember how we measure UHC?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EB6D3C-0AE7-AC8F-F6F1-871B2253BE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3876" y="1143001"/>
            <a:ext cx="11287124" cy="5077574"/>
          </a:xfrm>
        </p:spPr>
        <p:txBody>
          <a:bodyPr/>
          <a:lstStyle/>
          <a:p>
            <a:pPr algn="ctr"/>
            <a:r>
              <a:rPr lang="en-GB" sz="2800" b="1" dirty="0"/>
              <a:t>UHC index  </a:t>
            </a:r>
            <a:r>
              <a:rPr lang="en-GB" sz="2800" dirty="0"/>
              <a:t>+ Financial Protection (catastrophic health spend)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E01CC9-CAD4-9EED-FE99-E2797FB437C0}"/>
              </a:ext>
            </a:extLst>
          </p:cNvPr>
          <p:cNvSpPr txBox="1">
            <a:spLocks/>
          </p:cNvSpPr>
          <p:nvPr/>
        </p:nvSpPr>
        <p:spPr>
          <a:xfrm>
            <a:off x="523877" y="1780428"/>
            <a:ext cx="5343524" cy="50775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–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1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Reproductive, maternal,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newborn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 and child health: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Family planning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Antenatal and delivery care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Full child immunization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Health-seeking behaviour for pneumonia.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3C4245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Infectious diseases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: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Tuberculosis treatment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HIV antiretroviral treatment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Use of insecticide-treated bed nets for malaria prevention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highlight>
                  <a:srgbClr val="FFFF00"/>
                </a:highlight>
                <a:uLnTx/>
                <a:uFillTx/>
                <a:latin typeface="Quicksand"/>
                <a:ea typeface="+mn-ea"/>
                <a:cs typeface="+mn-cs"/>
              </a:rPr>
              <a:t>Adequate sanitation.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3C42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46BE2-9AB4-7D80-6532-AF217CFE2A63}"/>
              </a:ext>
            </a:extLst>
          </p:cNvPr>
          <p:cNvSpPr txBox="1"/>
          <p:nvPr/>
        </p:nvSpPr>
        <p:spPr>
          <a:xfrm>
            <a:off x="6093268" y="1942850"/>
            <a:ext cx="579302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Noncommunicable diseases: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Prevention and treatment of raised blood pressure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Prevention and treatment of raised blood glucose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Cervical cancer screening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Tobacco (non-)smoking.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C4245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Service capacity and access: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Basic hospital access – OPD visits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Health worker density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Access to essential medicines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Compliance with the IHR</a:t>
            </a:r>
          </a:p>
        </p:txBody>
      </p:sp>
    </p:spTree>
    <p:extLst>
      <p:ext uri="{BB962C8B-B14F-4D97-AF65-F5344CB8AC3E}">
        <p14:creationId xmlns:p14="http://schemas.microsoft.com/office/powerpoint/2010/main" val="35419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D18B427-F5EC-53CC-5254-D0105C9C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56" y="831850"/>
            <a:ext cx="107031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>
                <a:solidFill>
                  <a:schemeClr val="accent1"/>
                </a:solidFill>
              </a:rPr>
              <a:t>Whether talking about achieving UHC or Universal access to WASH – both are reliant on strong health systems</a:t>
            </a:r>
            <a:br>
              <a:rPr lang="en-GB" sz="4400" dirty="0"/>
            </a:b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BC70BD-D587-E0A7-D787-5CB81963B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057400"/>
            <a:ext cx="5191667" cy="3540760"/>
          </a:xfrm>
        </p:spPr>
        <p:txBody>
          <a:bodyPr>
            <a:noAutofit/>
          </a:bodyPr>
          <a:lstStyle/>
          <a:p>
            <a:r>
              <a:rPr lang="en-GB" sz="2400" b="1" dirty="0"/>
              <a:t>Universal Health Coverage:</a:t>
            </a:r>
          </a:p>
          <a:p>
            <a:r>
              <a:rPr lang="en-GB" sz="2400" dirty="0"/>
              <a:t>Depends on strong, resilient and equitable health systems</a:t>
            </a:r>
          </a:p>
          <a:p>
            <a:pPr marL="525463" lvl="1" indent="-342900"/>
            <a:r>
              <a:rPr lang="en-GB" sz="2400" dirty="0"/>
              <a:t>Improving coverage of health services to reach those that currently don’t have access</a:t>
            </a:r>
          </a:p>
          <a:p>
            <a:pPr marL="525463" lvl="1" indent="-342900"/>
            <a:r>
              <a:rPr lang="en-GB" sz="2400" dirty="0"/>
              <a:t>Increasing the quality and package of health services delivered in a more integrated way</a:t>
            </a:r>
          </a:p>
          <a:p>
            <a:pPr marL="525463" lvl="1" indent="-342900"/>
            <a:r>
              <a:rPr lang="en-GB" sz="2400" dirty="0"/>
              <a:t>Making sure people are not pushed into poverty because of the costs of health services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70F7C770-8366-5626-9CE4-280324BACC3E}"/>
              </a:ext>
            </a:extLst>
          </p:cNvPr>
          <p:cNvSpPr txBox="1">
            <a:spLocks/>
          </p:cNvSpPr>
          <p:nvPr/>
        </p:nvSpPr>
        <p:spPr>
          <a:xfrm>
            <a:off x="6481717" y="2400300"/>
            <a:ext cx="5582285" cy="4314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Universal Access to WASH: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Depends on strong, resilient and equitable WASH systems</a:t>
            </a:r>
          </a:p>
          <a:p>
            <a:pPr marL="52546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63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Improving coverage of WASH services, including to those who don’t have access</a:t>
            </a:r>
          </a:p>
          <a:p>
            <a:pPr marL="52546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63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Ensuring sustainable services that are safely managed</a:t>
            </a:r>
          </a:p>
          <a:p>
            <a:pPr marL="525463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63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Affordability of services and equity 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2087E2D3-8570-CB04-25A1-3E237AE57B75}"/>
              </a:ext>
            </a:extLst>
          </p:cNvPr>
          <p:cNvSpPr/>
          <p:nvPr/>
        </p:nvSpPr>
        <p:spPr>
          <a:xfrm>
            <a:off x="5448300" y="3794441"/>
            <a:ext cx="1033418" cy="2381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6B093882-D091-7734-BE6F-0851E77F0141}"/>
              </a:ext>
            </a:extLst>
          </p:cNvPr>
          <p:cNvSpPr/>
          <p:nvPr/>
        </p:nvSpPr>
        <p:spPr>
          <a:xfrm flipV="1">
            <a:off x="5509717" y="4624064"/>
            <a:ext cx="1033417" cy="2381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1B18F312-5C4F-1A7D-883E-4DC590E0B73B}"/>
              </a:ext>
            </a:extLst>
          </p:cNvPr>
          <p:cNvSpPr/>
          <p:nvPr/>
        </p:nvSpPr>
        <p:spPr>
          <a:xfrm flipV="1">
            <a:off x="5648868" y="5669595"/>
            <a:ext cx="923925" cy="2381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0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8991-AD36-1A77-45FB-C1862FAD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WASH Building blocks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33DBA5-D0BB-03CE-F42B-1D79FAFCD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A79D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6" name="Content Placeholder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C2BF9C68-6418-9C17-C449-7FCA4B85E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34" y="1942892"/>
            <a:ext cx="5517613" cy="351969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AEE9CB-2FF8-70DD-35ED-ECA2D762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39" y="1390423"/>
            <a:ext cx="4934065" cy="40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5C1DAF2E-F007-EA41-8BB6-A2B3DEBEC09C}" vid="{CE75E3E0-FF25-4D47-A780-FA8F036E8DA4}"/>
    </a:ext>
  </a:extLst>
</a:theme>
</file>

<file path=ppt/theme/theme2.xml><?xml version="1.0" encoding="utf-8"?>
<a:theme xmlns:a="http://schemas.openxmlformats.org/drawingml/2006/main" name="1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HO PPT color scheme 2016">
        <a:dk1>
          <a:sysClr val="windowText" lastClr="000000"/>
        </a:dk1>
        <a:lt1>
          <a:sysClr val="window" lastClr="FFFFFF"/>
        </a:lt1>
        <a:dk2>
          <a:srgbClr val="009CDE"/>
        </a:dk2>
        <a:lt2>
          <a:srgbClr val="F3F3F3"/>
        </a:lt2>
        <a:accent1>
          <a:srgbClr val="009CDE"/>
        </a:accent1>
        <a:accent2>
          <a:srgbClr val="183C5C"/>
        </a:accent2>
        <a:accent3>
          <a:srgbClr val="66C4EB"/>
        </a:accent3>
        <a:accent4>
          <a:srgbClr val="9B9B9B"/>
        </a:accent4>
        <a:accent5>
          <a:srgbClr val="CCEBF8"/>
        </a:accent5>
        <a:accent6>
          <a:srgbClr val="C9C9C9"/>
        </a:accent6>
        <a:hlink>
          <a:srgbClr val="009CDE"/>
        </a:hlink>
        <a:folHlink>
          <a:srgbClr val="B2B2B2"/>
        </a:folHlink>
      </a:clrScheme>
    </a:extraClrScheme>
  </a:extraClrSchemeLst>
  <a:custClrLst>
    <a:custClr name="WHO Blue">
      <a:srgbClr val="009CDE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Indigo 01">
      <a:srgbClr val="09164D"/>
    </a:custClr>
    <a:custClr name="WHO Indigo 02">
      <a:srgbClr val="1A4164"/>
    </a:custClr>
    <a:custClr name="WHO Indigo 03">
      <a:srgbClr val="486783"/>
    </a:custClr>
    <a:custClr name="WHO Indigo 04">
      <a:srgbClr val="768DA2"/>
    </a:custClr>
    <a:custClr name="WHO Indigo 05">
      <a:srgbClr val="A3B3C1"/>
    </a:custClr>
    <a:custClr name="WHO Indigo 06">
      <a:srgbClr val="E8ECEF"/>
    </a:custClr>
    <a:custClr name="WHO Grey 01">
      <a:srgbClr val="9B9B9B"/>
    </a:custClr>
    <a:custClr name="WHO Grey 02">
      <a:srgbClr val="C9C9C9"/>
    </a:custClr>
    <a:custClr name="WHO Grey 03">
      <a:srgbClr val="F2F2F2"/>
    </a:custClr>
    <a:custClr name="blank">
      <a:srgbClr val="FFFFFF"/>
    </a:custClr>
    <a:custClr name="WHO Birchgreen 01">
      <a:srgbClr val="29811B"/>
    </a:custClr>
    <a:custClr name="WHO Birchgreen 02">
      <a:srgbClr val="7ABC32"/>
    </a:custClr>
    <a:custClr name="WHO Birchgreen 03">
      <a:srgbClr val="95C95B"/>
    </a:custClr>
    <a:custClr name="WHO Birchgreen 04">
      <a:srgbClr val="AFD784"/>
    </a:custClr>
    <a:custClr name="WHO Birchgreen 05">
      <a:srgbClr val="CAE4AD"/>
    </a:custClr>
    <a:custClr name="WHO Birchgreen 06">
      <a:srgbClr val="F2F8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Savannah 01">
      <a:srgbClr val="966100"/>
    </a:custClr>
    <a:custClr name="WHO Savannah 02">
      <a:srgbClr val="AF8100"/>
    </a:custClr>
    <a:custClr name="WHO Savannah 03">
      <a:srgbClr val="BF9A33"/>
    </a:custClr>
    <a:custClr name="WHO Savannah 04">
      <a:srgbClr val="CFB366"/>
    </a:custClr>
    <a:custClr name="WHO Savannah 05">
      <a:srgbClr val="DFCD99"/>
    </a:custClr>
    <a:custClr name="WHO Savannah 06">
      <a:srgbClr val="F7F2E5"/>
    </a:custClr>
    <a:custClr name="WHO Purple 01">
      <a:srgbClr val="761302"/>
    </a:custClr>
    <a:custClr name="WHO Purple 02">
      <a:srgbClr val="8F3807"/>
    </a:custClr>
    <a:custClr name="WHO Purple 03">
      <a:srgbClr val="A56039"/>
    </a:custClr>
    <a:custClr name="blank">
      <a:srgbClr val="FFFFFF"/>
    </a:custClr>
    <a:custClr name="WHO Heat 01">
      <a:srgbClr val="B54606"/>
    </a:custClr>
    <a:custClr name="WHO Heat 02">
      <a:srgbClr val="D46112"/>
    </a:custClr>
    <a:custClr name="WHO Heat 03">
      <a:srgbClr val="DD8141"/>
    </a:custClr>
    <a:custClr name="WHO Heat 04">
      <a:srgbClr val="E5A071"/>
    </a:custClr>
    <a:custClr name="WHO Heat 05">
      <a:srgbClr val="EEC0A0"/>
    </a:custClr>
    <a:custClr name="WHO Heat 06">
      <a:srgbClr val="FBEFE7"/>
    </a:custClr>
    <a:custClr name="WHO Purple 04">
      <a:srgbClr val="BC886A"/>
    </a:custClr>
    <a:custClr name="WHO Purple 05">
      <a:srgbClr val="D2AF9C"/>
    </a:custClr>
    <a:custClr name="WHO Purple 06">
      <a:srgbClr val="F4EBE6"/>
    </a:custClr>
    <a:custClr name="blank">
      <a:srgbClr val="FFFFFF"/>
    </a:custClr>
    <a:custClr name="WHO Wood 01">
      <a:srgbClr val="20521A"/>
    </a:custClr>
    <a:custClr name="WHO Wood 02">
      <a:srgbClr val="2F7D4F"/>
    </a:custClr>
    <a:custClr name="WHO Wood 03">
      <a:srgbClr val="599772"/>
    </a:custClr>
    <a:custClr name="WHO Wood 04">
      <a:srgbClr val="82B195"/>
    </a:custClr>
    <a:custClr name="WHO Wood 05">
      <a:srgbClr val="ACCBB9"/>
    </a:custClr>
    <a:custClr name="WHO Wood 06">
      <a:srgbClr val="EAF2ED"/>
    </a:custClr>
  </a:custClrLst>
  <a:extLst>
    <a:ext uri="{05A4C25C-085E-4340-85A3-A5531E510DB2}">
      <thm15:themeFamily xmlns:thm15="http://schemas.microsoft.com/office/thememl/2012/main" name="InterimAGDec2018V2_CKJS" id="{96BA60F7-6675-3E46-A0AD-8DEF05DABE2E}" vid="{CC487F63-9316-CE4E-B914-91B3E63996B2}"/>
    </a:ext>
  </a:extLst>
</a:theme>
</file>

<file path=ppt/theme/theme3.xml><?xml version="1.0" encoding="utf-8"?>
<a:theme xmlns:a="http://schemas.openxmlformats.org/drawingml/2006/main" name="2_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f6d27a-a121-47a7-bb37-240d2e08ea91">
      <Terms xmlns="http://schemas.microsoft.com/office/infopath/2007/PartnerControls"/>
    </lcf76f155ced4ddcb4097134ff3c332f>
    <TaxCatchAll xmlns="bbc718c4-94a0-4501-a8e8-70f7c8e44e11" xsi:nil="true"/>
    <SharedWithUsers xmlns="bbc718c4-94a0-4501-a8e8-70f7c8e44e11">
      <UserInfo>
        <DisplayName>Jo Keatinge</DisplayName>
        <AccountId>315</AccountId>
        <AccountType/>
      </UserInfo>
      <UserInfo>
        <DisplayName>Lisa Rudge</DisplayName>
        <AccountId>21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A773CE7-6A6A-4A81-9C13-DC9C316124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675BBB-D494-470F-A005-1A80A6C0F000}"/>
</file>

<file path=customXml/itemProps3.xml><?xml version="1.0" encoding="utf-8"?>
<ds:datastoreItem xmlns:ds="http://schemas.openxmlformats.org/officeDocument/2006/customXml" ds:itemID="{3EBBF8C0-4232-4ED5-8C41-F237ABF6B8FF}">
  <ds:schemaRefs>
    <ds:schemaRef ds:uri="http://schemas.microsoft.com/office/2006/documentManagement/types"/>
    <ds:schemaRef ds:uri="25b58c7d-7a60-4e82-8388-04bd29f2aad2"/>
    <ds:schemaRef ds:uri="9dc32666-52f4-4060-bcfd-e03a440b9e2e"/>
    <ds:schemaRef ds:uri="http://schemas.microsoft.com/office/2006/metadata/properties"/>
    <ds:schemaRef ds:uri="be98fe0a-7c2d-43eb-8903-20cbbd44d2d7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e369a198-f915-499e-940a-837d0f645262"/>
    <ds:schemaRef ds:uri="http://schemas.openxmlformats.org/package/2006/metadata/core-properties"/>
    <ds:schemaRef ds:uri="http://schemas.microsoft.com/sharepoint/v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All Systems Connect Symposium Template</Template>
  <TotalTime>297</TotalTime>
  <Words>2025</Words>
  <Application>Microsoft Office PowerPoint</Application>
  <PresentationFormat>Widescreen</PresentationFormat>
  <Paragraphs>263</Paragraphs>
  <Slides>29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Ebrima</vt:lpstr>
      <vt:lpstr>Quicksand</vt:lpstr>
      <vt:lpstr>Quicksand Medium</vt:lpstr>
      <vt:lpstr>System Font Regular</vt:lpstr>
      <vt:lpstr>Times New Roman</vt:lpstr>
      <vt:lpstr>Office Theme</vt:lpstr>
      <vt:lpstr>1_Office Theme</vt:lpstr>
      <vt:lpstr>2_Office Theme</vt:lpstr>
      <vt:lpstr>think-cell Slide</vt:lpstr>
      <vt:lpstr>PowerPoint Presentation</vt:lpstr>
      <vt:lpstr>Safer health care facilities through WASH and infection prevention and control</vt:lpstr>
      <vt:lpstr>Agenda</vt:lpstr>
      <vt:lpstr>Section 1</vt:lpstr>
      <vt:lpstr>Universal Health Coverage – UHC</vt:lpstr>
      <vt:lpstr>Universal Health Coverage - UHC</vt:lpstr>
      <vt:lpstr>Anyone remember how we measure UHC? </vt:lpstr>
      <vt:lpstr>Whether talking about achieving UHC or Universal access to WASH – both are reliant on strong health systems </vt:lpstr>
      <vt:lpstr>Health and WASH Building blocks</vt:lpstr>
      <vt:lpstr>But why aren’t these more joined up?</vt:lpstr>
      <vt:lpstr>PowerPoint Presentation</vt:lpstr>
      <vt:lpstr>PowerPoint Presentation</vt:lpstr>
      <vt:lpstr>PowerPoint Presentation</vt:lpstr>
      <vt:lpstr>“Do not call it a health care facility if there is no water, sanitation, hygiene or electricity.”</vt:lpstr>
      <vt:lpstr>PowerPoint Presentation</vt:lpstr>
      <vt:lpstr>PowerPoint Presentation</vt:lpstr>
      <vt:lpstr>PowerPoint Presentation</vt:lpstr>
      <vt:lpstr>Most of the investment should be channeled to rural health facilities and primary care facilities</vt:lpstr>
      <vt:lpstr>Dedicated financial and human resources for WASH in health care facilities is lacking</vt:lpstr>
      <vt:lpstr>Costs are modest compared to WASH and health resource flows…</vt:lpstr>
      <vt:lpstr>Looking ahead, 2023 – a renewed impetus &amp; opportunity for action</vt:lpstr>
      <vt:lpstr>PowerPoint Presentation</vt:lpstr>
      <vt:lpstr>PowerPoint Presentation</vt:lpstr>
      <vt:lpstr>PowerPoint Presentation</vt:lpstr>
      <vt:lpstr>PowerPoint Presentation</vt:lpstr>
      <vt:lpstr>Section 2</vt:lpstr>
      <vt:lpstr>World Café discussion theme</vt:lpstr>
      <vt:lpstr>Section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Rudge</dc:creator>
  <cp:lastModifiedBy>jason willbourn</cp:lastModifiedBy>
  <cp:revision>6</cp:revision>
  <dcterms:created xsi:type="dcterms:W3CDTF">2023-04-19T14:58:08Z</dcterms:created>
  <dcterms:modified xsi:type="dcterms:W3CDTF">2023-05-02T11:31:34Z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  <property fmtid="{D5CDD505-2E9C-101B-9397-08002B2CF9AE}" pid="3" name="MediaServiceImageTags">
    <vt:lpwstr/>
  </property>
  <property fmtid="{D5CDD505-2E9C-101B-9397-08002B2CF9AE}" pid="4" name="MSIP_Label_9e9cc48d-6fba-4c12-9882-137473def580_Enabled">
    <vt:lpwstr>true</vt:lpwstr>
  </property>
  <property fmtid="{D5CDD505-2E9C-101B-9397-08002B2CF9AE}" pid="5" name="MSIP_Label_9e9cc48d-6fba-4c12-9882-137473def580_SetDate">
    <vt:lpwstr>2023-04-19T14:59:54Z</vt:lpwstr>
  </property>
  <property fmtid="{D5CDD505-2E9C-101B-9397-08002B2CF9AE}" pid="6" name="MSIP_Label_9e9cc48d-6fba-4c12-9882-137473def580_Method">
    <vt:lpwstr>Privileged</vt:lpwstr>
  </property>
  <property fmtid="{D5CDD505-2E9C-101B-9397-08002B2CF9AE}" pid="7" name="MSIP_Label_9e9cc48d-6fba-4c12-9882-137473def580_Name">
    <vt:lpwstr>Official</vt:lpwstr>
  </property>
  <property fmtid="{D5CDD505-2E9C-101B-9397-08002B2CF9AE}" pid="8" name="MSIP_Label_9e9cc48d-6fba-4c12-9882-137473def580_SiteId">
    <vt:lpwstr>d3a2d0d3-7cc8-4f52-bbf9-85bd43d94279</vt:lpwstr>
  </property>
  <property fmtid="{D5CDD505-2E9C-101B-9397-08002B2CF9AE}" pid="9" name="MSIP_Label_9e9cc48d-6fba-4c12-9882-137473def580_ActionId">
    <vt:lpwstr>cb734f26-b145-449c-9cca-56bab240afe3</vt:lpwstr>
  </property>
  <property fmtid="{D5CDD505-2E9C-101B-9397-08002B2CF9AE}" pid="10" name="MSIP_Label_9e9cc48d-6fba-4c12-9882-137473def580_ContentBits">
    <vt:lpwstr>3</vt:lpwstr>
  </property>
  <property fmtid="{D5CDD505-2E9C-101B-9397-08002B2CF9AE}" pid="11" name="ClassificationContentMarkingFooterLocations">
    <vt:lpwstr>Office Theme:8</vt:lpwstr>
  </property>
  <property fmtid="{D5CDD505-2E9C-101B-9397-08002B2CF9AE}" pid="12" name="ClassificationContentMarkingFooterText">
    <vt:lpwstr>OFFICIAL</vt:lpwstr>
  </property>
  <property fmtid="{D5CDD505-2E9C-101B-9397-08002B2CF9AE}" pid="13" name="ClassificationContentMarkingHeaderLocations">
    <vt:lpwstr>Office Theme:7</vt:lpwstr>
  </property>
  <property fmtid="{D5CDD505-2E9C-101B-9397-08002B2CF9AE}" pid="14" name="ClassificationContentMarkingHeaderText">
    <vt:lpwstr>OFFICIAL</vt:lpwstr>
  </property>
</Properties>
</file>