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17" autoAdjust="0"/>
    <p:restoredTop sz="94660" autoAdjust="0"/>
  </p:normalViewPr>
  <p:slideViewPr>
    <p:cSldViewPr snapToGrid="0" snapToObjects="1">
      <p:cViewPr>
        <p:scale>
          <a:sx n="63" d="100"/>
          <a:sy n="63" d="100"/>
        </p:scale>
        <p:origin x="-127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B85965-8FDE-BD41-8145-C74DB24B3E5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16CF2F-6253-774D-9A80-8C1C2F5599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3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B85965-8FDE-BD41-8145-C74DB24B3E5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16CF2F-6253-774D-9A80-8C1C2F5599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6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B85965-8FDE-BD41-8145-C74DB24B3E5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16CF2F-6253-774D-9A80-8C1C2F5599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59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B85965-8FDE-BD41-8145-C74DB24B3E5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16CF2F-6253-774D-9A80-8C1C2F5599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15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B85965-8FDE-BD41-8145-C74DB24B3E5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16CF2F-6253-774D-9A80-8C1C2F5599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1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B85965-8FDE-BD41-8145-C74DB24B3E5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16CF2F-6253-774D-9A80-8C1C2F5599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59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B85965-8FDE-BD41-8145-C74DB24B3E5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16CF2F-6253-774D-9A80-8C1C2F5599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68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B85965-8FDE-BD41-8145-C74DB24B3E5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16CF2F-6253-774D-9A80-8C1C2F5599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37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B85965-8FDE-BD41-8145-C74DB24B3E5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16CF2F-6253-774D-9A80-8C1C2F5599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54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B85965-8FDE-BD41-8145-C74DB24B3E5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16CF2F-6253-774D-9A80-8C1C2F5599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56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B85965-8FDE-BD41-8145-C74DB24B3E5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16CF2F-6253-774D-9A80-8C1C2F5599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43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owerpoint.pd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850"/>
            <a:ext cx="9144000" cy="6845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830" y="121603"/>
            <a:ext cx="79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V:\LES PLUS BELLES PHOTOS\DSCN0104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430" y="15241"/>
            <a:ext cx="1504552" cy="20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6240" y="2494657"/>
            <a:ext cx="8214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WATER FOR ALL IN RURAL </a:t>
            </a:r>
            <a:r>
              <a:rPr lang="fr-FR" sz="3600" b="1" dirty="0" smtClean="0"/>
              <a:t>AREAS</a:t>
            </a:r>
            <a:endParaRPr dirty="0"/>
          </a:p>
          <a:p>
            <a:pPr algn="ctr"/>
            <a:r>
              <a:rPr lang="fr-FR" sz="3600" dirty="0" smtClean="0"/>
              <a:t>THE UDUMA PROJECT FOR AFRICA</a:t>
            </a:r>
            <a:r>
              <a:rPr lang="en-US" sz="3600" dirty="0" smtClean="0"/>
              <a:t>
</a:t>
            </a:r>
            <a:r>
              <a:rPr dirty="0"/>
              <a:t/>
            </a:r>
            <a:br>
              <a:rPr dirty="0"/>
            </a:br>
            <a:endParaRPr lang="en-GB" sz="3600" baseline="30000" dirty="0">
              <a:solidFill>
                <a:srgbClr val="FFFFFF"/>
              </a:solidFill>
              <a:latin typeface="Futura Book"/>
              <a:cs typeface="Futura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0960" y="6020549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Thierry </a:t>
            </a:r>
            <a:r>
              <a:rPr lang="fr-FR" sz="2000" dirty="0" smtClean="0"/>
              <a:t>BARBOTTE - </a:t>
            </a:r>
            <a:r>
              <a:rPr lang="fr-FR" sz="2000" dirty="0" smtClean="0"/>
              <a:t>Christophe GUILLEMIN</a:t>
            </a:r>
          </a:p>
          <a:p>
            <a:r>
              <a:rPr lang="fr-FR" sz="2000" dirty="0" smtClean="0"/>
              <a:t>12/01/2016 – </a:t>
            </a:r>
            <a:r>
              <a:rPr lang="fr-FR" sz="2000" dirty="0" smtClean="0"/>
              <a:t>DGIS -  The Hague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" y="3725669"/>
            <a:ext cx="3744044" cy="222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730388"/>
            <a:ext cx="3078480" cy="222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9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680" y="2758441"/>
            <a:ext cx="8229600" cy="3566160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A </a:t>
            </a:r>
            <a:r>
              <a:rPr lang="fr-FR" sz="2800" b="1" dirty="0" err="1" smtClean="0">
                <a:solidFill>
                  <a:srgbClr val="FF0000"/>
                </a:solidFill>
              </a:rPr>
              <a:t>private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company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that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is ready to commit to  </a:t>
            </a:r>
          </a:p>
          <a:p>
            <a:r>
              <a:rPr lang="fr-FR" sz="2800" dirty="0"/>
              <a:t>A long-term public/private partnership</a:t>
            </a:r>
          </a:p>
          <a:p>
            <a:r>
              <a:rPr lang="fr-FR" sz="2800" dirty="0"/>
              <a:t>An innovative funding method, with </a:t>
            </a:r>
            <a:endParaRPr lang="en-GB" sz="2800" dirty="0"/>
          </a:p>
          <a:p>
            <a:pPr marL="1080000">
              <a:buFont typeface="Wingdings" panose="05000000000000000000" pitchFamily="2" charset="2"/>
              <a:buChar char="q"/>
            </a:pPr>
            <a:r>
              <a:rPr lang="fr-FR" sz="2800" dirty="0" smtClean="0"/>
              <a:t>Pricing for water service</a:t>
            </a:r>
          </a:p>
          <a:p>
            <a:pPr marL="1080000" algn="just">
              <a:buFont typeface="Wingdings" panose="05000000000000000000" pitchFamily="2" charset="2"/>
              <a:buChar char="q"/>
            </a:pPr>
            <a:r>
              <a:rPr lang="fr-FR" sz="2800" dirty="0" smtClean="0"/>
              <a:t>“Smart pumps”</a:t>
            </a:r>
          </a:p>
          <a:p>
            <a:pPr marL="1080000" algn="just">
              <a:buFont typeface="Wingdings" panose="05000000000000000000" pitchFamily="2" charset="2"/>
              <a:buChar char="q"/>
            </a:pPr>
            <a:r>
              <a:rPr lang="fr-FR" sz="2800" dirty="0" smtClean="0"/>
              <a:t>A local intervention team and</a:t>
            </a:r>
          </a:p>
          <a:p>
            <a:pPr marL="1800000">
              <a:buFont typeface="Wingdings" panose="05000000000000000000" pitchFamily="2" charset="2"/>
              <a:buChar char="Ø"/>
            </a:pPr>
            <a:r>
              <a:rPr lang="fr-FR" sz="2800" dirty="0" smtClean="0"/>
              <a:t>Local governance and jobs</a:t>
            </a:r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202259" y="1989594"/>
            <a:ext cx="6611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IMPLEMENTATION CONDITIONS</a:t>
            </a:r>
          </a:p>
        </p:txBody>
      </p:sp>
    </p:spTree>
    <p:extLst>
      <p:ext uri="{BB962C8B-B14F-4D97-AF65-F5344CB8AC3E}">
        <p14:creationId xmlns:p14="http://schemas.microsoft.com/office/powerpoint/2010/main" val="9691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910840"/>
          </a:xfrm>
        </p:spPr>
        <p:txBody>
          <a:bodyPr/>
          <a:lstStyle/>
          <a:p>
            <a:pPr algn="just"/>
            <a:r>
              <a:rPr lang="fr-FR" sz="2800" dirty="0"/>
              <a:t>What makes the UDUMA project so innovative is the application of techniques that have proved their worth in urban environments, to remote rural areas in Africa</a:t>
            </a:r>
          </a:p>
          <a:p>
            <a:pPr algn="just"/>
            <a:r>
              <a:rPr lang="fr-FR" sz="2800" dirty="0"/>
              <a:t>The solution guarantees that water needs are met over the long term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61503" y="2124969"/>
            <a:ext cx="2729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332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3320" y="3444240"/>
            <a:ext cx="5120640" cy="217932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The boldness of the </a:t>
            </a:r>
            <a:r>
              <a:rPr lang="fr-FR" dirty="0" err="1" smtClean="0">
                <a:solidFill>
                  <a:srgbClr val="FF0000"/>
                </a:solidFill>
              </a:rPr>
              <a:t>project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may</a:t>
            </a:r>
            <a:r>
              <a:rPr lang="fr-FR" dirty="0" smtClean="0">
                <a:solidFill>
                  <a:srgbClr val="FF0000"/>
                </a:solidFill>
              </a:rPr>
              <a:t> surprise.  </a:t>
            </a:r>
            <a:r>
              <a:rPr lang="fr-FR" dirty="0">
                <a:solidFill>
                  <a:srgbClr val="FF0000"/>
                </a:solidFill>
              </a:rPr>
              <a:t>It needs further discussion, which we would be happy to embark on.</a:t>
            </a: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493230" y="6378832"/>
            <a:ext cx="2547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Mali 1976: The first Vergnet Hydro pump</a:t>
            </a:r>
            <a:r>
              <a:rPr lang="en-US" sz="1200" dirty="0" smtClean="0"/>
              <a:t>
</a:t>
            </a:r>
            <a:r>
              <a:t/>
            </a:r>
            <a:br/>
            <a:endParaRPr lang="en-GB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94" y="2453639"/>
            <a:ext cx="2931551" cy="392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6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68040"/>
            <a:ext cx="8229600" cy="2575560"/>
          </a:xfrm>
        </p:spPr>
        <p:txBody>
          <a:bodyPr/>
          <a:lstStyle/>
          <a:p>
            <a:pPr algn="just"/>
            <a:r>
              <a:rPr lang="fr-FR" sz="2800" dirty="0"/>
              <a:t>Access to drinking water for all by 2030, SDG 6.1 of the United Nations 2030 Agenda, adopted on 27 September 2015</a:t>
            </a:r>
          </a:p>
          <a:p>
            <a:pPr algn="just"/>
            <a:r>
              <a:rPr lang="fr-FR" sz="2800" dirty="0"/>
              <a:t>The UDUMA project is aimed at the 450 million people living in rural or remote areas in Africa without access to drinking water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61012" y="2406134"/>
            <a:ext cx="2200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/>
              <a:t>THE AIM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449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5574"/>
            <a:ext cx="8229600" cy="3642043"/>
          </a:xfrm>
        </p:spPr>
        <p:txBody>
          <a:bodyPr/>
          <a:lstStyle/>
          <a:p>
            <a:pPr algn="just"/>
            <a:r>
              <a:rPr lang="fr-FR" sz="2800" dirty="0" smtClean="0"/>
              <a:t>In </a:t>
            </a:r>
            <a:r>
              <a:rPr lang="fr-FR" sz="2800" dirty="0" err="1" smtClean="0"/>
              <a:t>Africa</a:t>
            </a:r>
            <a:r>
              <a:rPr lang="fr-FR" sz="2800" dirty="0" smtClean="0"/>
              <a:t>, </a:t>
            </a:r>
            <a:r>
              <a:rPr lang="fr-FR" sz="2800" dirty="0"/>
              <a:t>450 million </a:t>
            </a:r>
            <a:r>
              <a:rPr lang="fr-FR" sz="2800" dirty="0" smtClean="0"/>
              <a:t>people living in </a:t>
            </a:r>
            <a:r>
              <a:rPr lang="fr-FR" sz="2800" dirty="0"/>
              <a:t>rural </a:t>
            </a:r>
            <a:r>
              <a:rPr lang="fr-FR" sz="2800" dirty="0" smtClean="0"/>
              <a:t>areas have </a:t>
            </a:r>
            <a:r>
              <a:rPr lang="fr-FR" sz="2800" dirty="0"/>
              <a:t>no access to drinking water</a:t>
            </a:r>
          </a:p>
          <a:p>
            <a:r>
              <a:rPr lang="fr-FR" sz="2800" dirty="0"/>
              <a:t>Half of them are deprived of water simply because the pumps that supply their villages have </a:t>
            </a:r>
            <a:r>
              <a:rPr lang="fr-FR" sz="2800" dirty="0" err="1" smtClean="0"/>
              <a:t>broken</a:t>
            </a:r>
            <a:r>
              <a:rPr lang="fr-FR" sz="2800" dirty="0" smtClean="0"/>
              <a:t> down</a:t>
            </a:r>
            <a:endParaRPr lang="en-GB" sz="2800" dirty="0"/>
          </a:p>
          <a:p>
            <a:pPr algn="just"/>
            <a:r>
              <a:rPr lang="fr-FR" sz="2800" dirty="0"/>
              <a:t>The number of broken-down pumps in sub-Saharan Africa is estimated at 500,000 (of 1 million installed)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18087" y="2132131"/>
            <a:ext cx="5700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/>
              <a:t>THE SCALE OF THE PROBLEM:  I</a:t>
            </a:r>
          </a:p>
        </p:txBody>
      </p:sp>
    </p:spTree>
    <p:extLst>
      <p:ext uri="{BB962C8B-B14F-4D97-AF65-F5344CB8AC3E}">
        <p14:creationId xmlns:p14="http://schemas.microsoft.com/office/powerpoint/2010/main" val="1475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2883634"/>
            <a:ext cx="8229600" cy="3337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A huge need for funding </a:t>
            </a:r>
          </a:p>
          <a:p>
            <a:pPr marL="0" indent="0" algn="just">
              <a:buNone/>
            </a:pPr>
            <a:r>
              <a:rPr lang="fr-FR" sz="2800" dirty="0" smtClean="0"/>
              <a:t>Total funding required: US$8 billion, of which:</a:t>
            </a:r>
          </a:p>
          <a:p>
            <a:pPr algn="just"/>
            <a:r>
              <a:rPr lang="fr-FR" sz="2800" dirty="0"/>
              <a:t>US$1 billion to repair broken-down pumps and cover half of the requirements</a:t>
            </a:r>
          </a:p>
          <a:p>
            <a:pPr algn="just"/>
            <a:r>
              <a:rPr lang="fr-FR" sz="2800" dirty="0" smtClean="0"/>
              <a:t>US$7 billion for new infrastructure (boreholes + pumps) to cover the other half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7946" y="2175748"/>
            <a:ext cx="5824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THE SCALE OF THE PROBLEM: II</a:t>
            </a:r>
          </a:p>
        </p:txBody>
      </p:sp>
    </p:spTree>
    <p:extLst>
      <p:ext uri="{BB962C8B-B14F-4D97-AF65-F5344CB8AC3E}">
        <p14:creationId xmlns:p14="http://schemas.microsoft.com/office/powerpoint/2010/main" val="26175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2743201"/>
            <a:ext cx="8229600" cy="38404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Lowest bidder – </a:t>
            </a:r>
            <a:r>
              <a:rPr lang="fr-FR" sz="2800" b="1" dirty="0" err="1" smtClean="0">
                <a:solidFill>
                  <a:srgbClr val="FF0000"/>
                </a:solidFill>
              </a:rPr>
              <a:t>Shortest</a:t>
            </a:r>
            <a:r>
              <a:rPr lang="fr-FR" sz="2800" b="1" dirty="0" smtClean="0">
                <a:solidFill>
                  <a:srgbClr val="FF0000"/>
                </a:solidFill>
              </a:rPr>
              <a:t> flow</a:t>
            </a:r>
          </a:p>
          <a:p>
            <a:pPr algn="just"/>
            <a:r>
              <a:rPr lang="fr-FR" sz="2800" dirty="0" smtClean="0"/>
              <a:t>The </a:t>
            </a:r>
            <a:r>
              <a:rPr lang="fr-FR" sz="2800" dirty="0" err="1" smtClean="0"/>
              <a:t>lack</a:t>
            </a:r>
            <a:r>
              <a:rPr lang="fr-FR" sz="2800" dirty="0" smtClean="0"/>
              <a:t> of attention </a:t>
            </a:r>
            <a:r>
              <a:rPr lang="fr-FR" sz="2800" dirty="0" err="1" smtClean="0"/>
              <a:t>paid</a:t>
            </a:r>
            <a:r>
              <a:rPr lang="fr-FR" sz="2800" dirty="0" smtClean="0"/>
              <a:t> to </a:t>
            </a:r>
            <a:r>
              <a:rPr lang="fr-FR" sz="2800" dirty="0" err="1" smtClean="0"/>
              <a:t>providing</a:t>
            </a:r>
            <a:r>
              <a:rPr lang="fr-FR" sz="2800" dirty="0" smtClean="0"/>
              <a:t> water service in invitations to tenders,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systematically</a:t>
            </a:r>
            <a:r>
              <a:rPr lang="fr-FR" sz="2800" dirty="0" smtClean="0"/>
              <a:t> </a:t>
            </a:r>
            <a:r>
              <a:rPr lang="fr-FR" sz="2800" dirty="0" err="1" smtClean="0"/>
              <a:t>favour</a:t>
            </a:r>
            <a:r>
              <a:rPr lang="fr-FR" sz="2800" dirty="0" smtClean="0"/>
              <a:t> the </a:t>
            </a:r>
            <a:r>
              <a:rPr lang="fr-FR" sz="2800" dirty="0" err="1" smtClean="0"/>
              <a:t>lowest</a:t>
            </a:r>
            <a:r>
              <a:rPr lang="fr-FR" sz="2800" dirty="0" smtClean="0"/>
              <a:t> </a:t>
            </a:r>
            <a:r>
              <a:rPr lang="fr-FR" sz="2800" dirty="0" err="1" smtClean="0"/>
              <a:t>bidder</a:t>
            </a:r>
            <a:r>
              <a:rPr lang="fr-FR" sz="2800" dirty="0" smtClean="0"/>
              <a:t>...</a:t>
            </a:r>
          </a:p>
          <a:p>
            <a:pPr algn="just"/>
            <a:r>
              <a:rPr lang="fr-FR" sz="2800" dirty="0" err="1" smtClean="0"/>
              <a:t>Results</a:t>
            </a:r>
            <a:r>
              <a:rPr lang="fr-FR" sz="2800" dirty="0" smtClean="0"/>
              <a:t> in a </a:t>
            </a:r>
            <a:r>
              <a:rPr lang="fr-FR" sz="2800" b="1" dirty="0" smtClean="0"/>
              <a:t>high breakdown rate</a:t>
            </a:r>
            <a:r>
              <a:rPr lang="fr-FR" sz="2800" dirty="0" smtClean="0"/>
              <a:t> for equipment (pumps have an average life span of three years)...</a:t>
            </a:r>
          </a:p>
          <a:p>
            <a:pPr algn="just"/>
            <a:r>
              <a:rPr lang="fr-FR" sz="2800" dirty="0" smtClean="0"/>
              <a:t>And in turn leads to public financial institutions fatigue.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017387" y="2052043"/>
            <a:ext cx="5013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THE SOURCE OF THE PROBLEM</a:t>
            </a:r>
          </a:p>
        </p:txBody>
      </p:sp>
    </p:spTree>
    <p:extLst>
      <p:ext uri="{BB962C8B-B14F-4D97-AF65-F5344CB8AC3E}">
        <p14:creationId xmlns:p14="http://schemas.microsoft.com/office/powerpoint/2010/main" val="41902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" y="2651761"/>
            <a:ext cx="8945880" cy="929639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Tackle the perception that this is a “bottomless pit” by ensuring that pumps last a similar length of time to boreholes</a:t>
            </a:r>
            <a:endParaRPr lang="en-GB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2400" dirty="0" smtClean="0"/>
          </a:p>
          <a:p>
            <a:pPr marL="0" indent="0" algn="just">
              <a:buNone/>
            </a:pPr>
            <a:endParaRPr lang="en-GB" sz="2400" dirty="0"/>
          </a:p>
          <a:p>
            <a:pPr marL="0" indent="0" algn="just">
              <a:buNone/>
            </a:pPr>
            <a:endParaRPr lang="en-GB" sz="2400" dirty="0" smtClean="0"/>
          </a:p>
          <a:p>
            <a:pPr marL="0" indent="0" algn="just">
              <a:buNone/>
            </a:pPr>
            <a:endParaRPr lang="en-GB" sz="2400" dirty="0"/>
          </a:p>
          <a:p>
            <a:pPr marL="0" indent="0" algn="just">
              <a:buNone/>
            </a:pPr>
            <a:endParaRPr lang="en-GB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170946" y="2008108"/>
            <a:ext cx="2446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THE AMBITION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31081" y="3708976"/>
            <a:ext cx="4206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One response: include a guaranteed water supply requirement of at least 15 years in invitations to tender.</a:t>
            </a:r>
          </a:p>
          <a:p>
            <a:pPr algn="just"/>
            <a:r>
              <a:rPr lang="fr-FR" sz="2800" b="1" dirty="0" smtClean="0"/>
              <a:t>But </a:t>
            </a:r>
            <a:r>
              <a:rPr lang="fr-FR" sz="2800" b="1" dirty="0" err="1" smtClean="0"/>
              <a:t>this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not the </a:t>
            </a:r>
            <a:r>
              <a:rPr lang="fr-FR" sz="2800" b="1" dirty="0" err="1" smtClean="0"/>
              <a:t>only</a:t>
            </a:r>
            <a:r>
              <a:rPr lang="fr-FR" sz="2800" b="1" dirty="0" smtClean="0"/>
              <a:t> 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" y="3458272"/>
            <a:ext cx="4541520" cy="335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2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" y="2470685"/>
            <a:ext cx="8900160" cy="431111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An entirely new approach that has never been envisaged in rural areas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800" b="1" dirty="0" smtClean="0"/>
              <a:t>Water service management delegated to a private operator </a:t>
            </a:r>
            <a:r>
              <a:rPr lang="fr-FR" sz="2800" dirty="0" smtClean="0"/>
              <a:t>based on:</a:t>
            </a:r>
          </a:p>
          <a:p>
            <a:r>
              <a:rPr lang="fr-FR" sz="2800" dirty="0"/>
              <a:t>Sale of water service at an average price of US$1/m³</a:t>
            </a:r>
          </a:p>
          <a:p>
            <a:r>
              <a:rPr lang="fr-FR" sz="2800" dirty="0"/>
              <a:t>Commitment by the operator for at least 15 years</a:t>
            </a:r>
          </a:p>
          <a:p>
            <a:r>
              <a:rPr lang="fr-FR" sz="2800" dirty="0"/>
              <a:t>A public commitment over the same period</a:t>
            </a:r>
          </a:p>
          <a:p>
            <a:r>
              <a:rPr lang="fr-FR" sz="2800" spc="-100" dirty="0" smtClean="0"/>
              <a:t>Guaranteed continuity of service (breakdown 72 hours max)</a:t>
            </a:r>
          </a:p>
          <a:p>
            <a:pPr algn="just"/>
            <a:r>
              <a:rPr lang="fr-FR" sz="2800" dirty="0" err="1" smtClean="0"/>
              <a:t>Defined</a:t>
            </a:r>
            <a:r>
              <a:rPr lang="fr-FR" sz="2800" dirty="0" smtClean="0"/>
              <a:t> </a:t>
            </a:r>
            <a:r>
              <a:rPr lang="fr-FR" sz="2800" dirty="0"/>
              <a:t>scope (e.g. 500 </a:t>
            </a:r>
            <a:r>
              <a:rPr lang="fr-FR" sz="2800" dirty="0" err="1"/>
              <a:t>pumps</a:t>
            </a:r>
            <a:r>
              <a:rPr lang="fr-FR" sz="2800" dirty="0"/>
              <a:t>/225,000 </a:t>
            </a:r>
            <a:r>
              <a:rPr lang="fr-FR" sz="2800" dirty="0" err="1" smtClean="0"/>
              <a:t>inh</a:t>
            </a:r>
            <a:r>
              <a:rPr lang="fr-FR" sz="2800" dirty="0" smtClean="0"/>
              <a:t>)</a:t>
            </a:r>
            <a:r>
              <a:rPr lang="en-US" sz="2800" dirty="0"/>
              <a:t>
</a:t>
            </a:r>
            <a:r>
              <a:rPr dirty="0"/>
              <a:t/>
            </a:r>
            <a:br>
              <a:rPr dirty="0"/>
            </a:br>
            <a:endParaRPr lang="en-GB" sz="2800" b="1" dirty="0"/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44467" y="1915199"/>
            <a:ext cx="4167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ANOTHER </a:t>
            </a:r>
            <a:r>
              <a:rPr lang="fr-FR" sz="3600" b="1" dirty="0"/>
              <a:t>SOLUTION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704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4467" y="1915199"/>
            <a:ext cx="4271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ANOTHER </a:t>
            </a:r>
            <a:r>
              <a:rPr lang="fr-FR" sz="3600" b="1" dirty="0"/>
              <a:t>SOLUTION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080" y="2510634"/>
            <a:ext cx="6346806" cy="425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3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27961"/>
            <a:ext cx="8229600" cy="3642360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A tenfold increase in efficiency</a:t>
            </a:r>
          </a:p>
          <a:p>
            <a:pPr marL="0" indent="0">
              <a:buNone/>
            </a:pPr>
            <a:endParaRPr lang="en-GB" sz="2800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800" dirty="0" smtClean="0"/>
              <a:t>A fivefold increase in durability</a:t>
            </a:r>
            <a:endParaRPr lang="en-GB" sz="2800" dirty="0"/>
          </a:p>
          <a:p>
            <a:pPr marL="0" indent="0" algn="ctr">
              <a:buNone/>
            </a:pPr>
            <a:r>
              <a:rPr lang="fr-FR" sz="2800" b="1" dirty="0"/>
              <a:t>and</a:t>
            </a:r>
          </a:p>
          <a:p>
            <a:pPr algn="ctr"/>
            <a:r>
              <a:rPr lang="fr-FR" sz="2800" dirty="0" smtClean="0"/>
              <a:t>Half the grant needed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fr-FR" sz="2800" b="1" dirty="0" err="1" smtClean="0">
                <a:solidFill>
                  <a:srgbClr val="FF0000"/>
                </a:solidFill>
              </a:rPr>
              <a:t>While</a:t>
            </a:r>
            <a:r>
              <a:rPr lang="fr-FR" sz="2800" b="1" dirty="0" smtClean="0">
                <a:solidFill>
                  <a:srgbClr val="FF0000"/>
                </a:solidFill>
              </a:rPr>
              <a:t> supporting local development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94987" y="2006639"/>
            <a:ext cx="2536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THE RESULT</a:t>
            </a:r>
            <a:endParaRPr lang="en-GB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965960" y="3718560"/>
            <a:ext cx="5257800" cy="16764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2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490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adank</cp:lastModifiedBy>
  <cp:revision>76</cp:revision>
  <dcterms:created xsi:type="dcterms:W3CDTF">2015-11-03T09:42:41Z</dcterms:created>
  <dcterms:modified xsi:type="dcterms:W3CDTF">2016-01-15T13:33:10Z</dcterms:modified>
</cp:coreProperties>
</file>